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0"/>
  </p:notesMasterIdLst>
  <p:sldIdLst>
    <p:sldId id="296" r:id="rId5"/>
    <p:sldId id="297" r:id="rId6"/>
    <p:sldId id="324" r:id="rId7"/>
    <p:sldId id="328" r:id="rId8"/>
    <p:sldId id="329" r:id="rId9"/>
    <p:sldId id="325" r:id="rId10"/>
    <p:sldId id="331" r:id="rId11"/>
    <p:sldId id="321" r:id="rId12"/>
    <p:sldId id="301" r:id="rId13"/>
    <p:sldId id="332" r:id="rId14"/>
    <p:sldId id="319" r:id="rId15"/>
    <p:sldId id="326" r:id="rId16"/>
    <p:sldId id="333" r:id="rId17"/>
    <p:sldId id="334" r:id="rId18"/>
    <p:sldId id="339" r:id="rId19"/>
    <p:sldId id="335" r:id="rId20"/>
    <p:sldId id="336" r:id="rId21"/>
    <p:sldId id="337" r:id="rId22"/>
    <p:sldId id="327" r:id="rId23"/>
    <p:sldId id="308" r:id="rId24"/>
    <p:sldId id="310" r:id="rId25"/>
    <p:sldId id="318" r:id="rId26"/>
    <p:sldId id="322" r:id="rId27"/>
    <p:sldId id="323" r:id="rId28"/>
    <p:sldId id="27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0200"/>
    <a:srgbClr val="EB2121"/>
    <a:srgbClr val="FDE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08" autoAdjust="0"/>
  </p:normalViewPr>
  <p:slideViewPr>
    <p:cSldViewPr snapToGrid="0">
      <p:cViewPr varScale="1">
        <p:scale>
          <a:sx n="53" d="100"/>
          <a:sy n="53" d="100"/>
        </p:scale>
        <p:origin x="375"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mmings, Andrea" userId="bc80a370-a936-499c-bdb4-aff46b2fb5a4" providerId="ADAL" clId="{E335DD13-CB5C-47B4-A2DC-B9C2146834D8}"/>
    <pc:docChg chg="modSld">
      <pc:chgData name="Cummings, Andrea" userId="bc80a370-a936-499c-bdb4-aff46b2fb5a4" providerId="ADAL" clId="{E335DD13-CB5C-47B4-A2DC-B9C2146834D8}" dt="2023-01-30T17:59:31.607" v="21" actId="20577"/>
      <pc:docMkLst>
        <pc:docMk/>
      </pc:docMkLst>
      <pc:sldChg chg="modNotesTx">
        <pc:chgData name="Cummings, Andrea" userId="bc80a370-a936-499c-bdb4-aff46b2fb5a4" providerId="ADAL" clId="{E335DD13-CB5C-47B4-A2DC-B9C2146834D8}" dt="2023-01-30T17:58:33.072" v="0" actId="20577"/>
        <pc:sldMkLst>
          <pc:docMk/>
          <pc:sldMk cId="3745373393" sldId="296"/>
        </pc:sldMkLst>
      </pc:sldChg>
      <pc:sldChg chg="modNotesTx">
        <pc:chgData name="Cummings, Andrea" userId="bc80a370-a936-499c-bdb4-aff46b2fb5a4" providerId="ADAL" clId="{E335DD13-CB5C-47B4-A2DC-B9C2146834D8}" dt="2023-01-30T17:58:36.065" v="1" actId="20577"/>
        <pc:sldMkLst>
          <pc:docMk/>
          <pc:sldMk cId="1055631005" sldId="297"/>
        </pc:sldMkLst>
      </pc:sldChg>
      <pc:sldChg chg="modNotesTx">
        <pc:chgData name="Cummings, Andrea" userId="bc80a370-a936-499c-bdb4-aff46b2fb5a4" providerId="ADAL" clId="{E335DD13-CB5C-47B4-A2DC-B9C2146834D8}" dt="2023-01-30T17:58:53.518" v="6" actId="20577"/>
        <pc:sldMkLst>
          <pc:docMk/>
          <pc:sldMk cId="3791321554" sldId="301"/>
        </pc:sldMkLst>
      </pc:sldChg>
      <pc:sldChg chg="modNotesTx">
        <pc:chgData name="Cummings, Andrea" userId="bc80a370-a936-499c-bdb4-aff46b2fb5a4" providerId="ADAL" clId="{E335DD13-CB5C-47B4-A2DC-B9C2146834D8}" dt="2023-01-30T17:59:21.559" v="15" actId="20577"/>
        <pc:sldMkLst>
          <pc:docMk/>
          <pc:sldMk cId="2889675961" sldId="308"/>
        </pc:sldMkLst>
      </pc:sldChg>
      <pc:sldChg chg="modNotesTx">
        <pc:chgData name="Cummings, Andrea" userId="bc80a370-a936-499c-bdb4-aff46b2fb5a4" providerId="ADAL" clId="{E335DD13-CB5C-47B4-A2DC-B9C2146834D8}" dt="2023-01-30T17:59:24.958" v="16" actId="20577"/>
        <pc:sldMkLst>
          <pc:docMk/>
          <pc:sldMk cId="3165150225" sldId="310"/>
        </pc:sldMkLst>
      </pc:sldChg>
      <pc:sldChg chg="modNotesTx">
        <pc:chgData name="Cummings, Andrea" userId="bc80a370-a936-499c-bdb4-aff46b2fb5a4" providerId="ADAL" clId="{E335DD13-CB5C-47B4-A2DC-B9C2146834D8}" dt="2023-01-30T17:59:29.099" v="20" actId="20577"/>
        <pc:sldMkLst>
          <pc:docMk/>
          <pc:sldMk cId="394495911" sldId="318"/>
        </pc:sldMkLst>
      </pc:sldChg>
      <pc:sldChg chg="modNotesTx">
        <pc:chgData name="Cummings, Andrea" userId="bc80a370-a936-499c-bdb4-aff46b2fb5a4" providerId="ADAL" clId="{E335DD13-CB5C-47B4-A2DC-B9C2146834D8}" dt="2023-01-30T17:59:00.235" v="8" actId="20577"/>
        <pc:sldMkLst>
          <pc:docMk/>
          <pc:sldMk cId="402390221" sldId="319"/>
        </pc:sldMkLst>
      </pc:sldChg>
      <pc:sldChg chg="modNotesTx">
        <pc:chgData name="Cummings, Andrea" userId="bc80a370-a936-499c-bdb4-aff46b2fb5a4" providerId="ADAL" clId="{E335DD13-CB5C-47B4-A2DC-B9C2146834D8}" dt="2023-01-30T17:58:51.019" v="5" actId="20577"/>
        <pc:sldMkLst>
          <pc:docMk/>
          <pc:sldMk cId="460642822" sldId="321"/>
        </pc:sldMkLst>
      </pc:sldChg>
      <pc:sldChg chg="modNotesTx">
        <pc:chgData name="Cummings, Andrea" userId="bc80a370-a936-499c-bdb4-aff46b2fb5a4" providerId="ADAL" clId="{E335DD13-CB5C-47B4-A2DC-B9C2146834D8}" dt="2023-01-30T17:59:31.607" v="21" actId="20577"/>
        <pc:sldMkLst>
          <pc:docMk/>
          <pc:sldMk cId="2588458792" sldId="322"/>
        </pc:sldMkLst>
      </pc:sldChg>
      <pc:sldChg chg="modNotesTx">
        <pc:chgData name="Cummings, Andrea" userId="bc80a370-a936-499c-bdb4-aff46b2fb5a4" providerId="ADAL" clId="{E335DD13-CB5C-47B4-A2DC-B9C2146834D8}" dt="2023-01-30T17:58:39.979" v="2" actId="20577"/>
        <pc:sldMkLst>
          <pc:docMk/>
          <pc:sldMk cId="1151512295" sldId="328"/>
        </pc:sldMkLst>
      </pc:sldChg>
      <pc:sldChg chg="modNotesTx">
        <pc:chgData name="Cummings, Andrea" userId="bc80a370-a936-499c-bdb4-aff46b2fb5a4" providerId="ADAL" clId="{E335DD13-CB5C-47B4-A2DC-B9C2146834D8}" dt="2023-01-30T17:58:42.562" v="3" actId="20577"/>
        <pc:sldMkLst>
          <pc:docMk/>
          <pc:sldMk cId="3228567067" sldId="329"/>
        </pc:sldMkLst>
      </pc:sldChg>
      <pc:sldChg chg="modNotesTx">
        <pc:chgData name="Cummings, Andrea" userId="bc80a370-a936-499c-bdb4-aff46b2fb5a4" providerId="ADAL" clId="{E335DD13-CB5C-47B4-A2DC-B9C2146834D8}" dt="2023-01-30T17:58:46.586" v="4" actId="20577"/>
        <pc:sldMkLst>
          <pc:docMk/>
          <pc:sldMk cId="2859637206" sldId="331"/>
        </pc:sldMkLst>
      </pc:sldChg>
      <pc:sldChg chg="modNotesTx">
        <pc:chgData name="Cummings, Andrea" userId="bc80a370-a936-499c-bdb4-aff46b2fb5a4" providerId="ADAL" clId="{E335DD13-CB5C-47B4-A2DC-B9C2146834D8}" dt="2023-01-30T17:58:56.051" v="7" actId="20577"/>
        <pc:sldMkLst>
          <pc:docMk/>
          <pc:sldMk cId="334311645" sldId="332"/>
        </pc:sldMkLst>
      </pc:sldChg>
      <pc:sldChg chg="modNotesTx">
        <pc:chgData name="Cummings, Andrea" userId="bc80a370-a936-499c-bdb4-aff46b2fb5a4" providerId="ADAL" clId="{E335DD13-CB5C-47B4-A2DC-B9C2146834D8}" dt="2023-01-30T17:59:04.316" v="9" actId="20577"/>
        <pc:sldMkLst>
          <pc:docMk/>
          <pc:sldMk cId="2916309667" sldId="333"/>
        </pc:sldMkLst>
      </pc:sldChg>
      <pc:sldChg chg="modNotesTx">
        <pc:chgData name="Cummings, Andrea" userId="bc80a370-a936-499c-bdb4-aff46b2fb5a4" providerId="ADAL" clId="{E335DD13-CB5C-47B4-A2DC-B9C2146834D8}" dt="2023-01-30T17:59:06.900" v="10" actId="20577"/>
        <pc:sldMkLst>
          <pc:docMk/>
          <pc:sldMk cId="1053597366" sldId="334"/>
        </pc:sldMkLst>
      </pc:sldChg>
      <pc:sldChg chg="modNotesTx">
        <pc:chgData name="Cummings, Andrea" userId="bc80a370-a936-499c-bdb4-aff46b2fb5a4" providerId="ADAL" clId="{E335DD13-CB5C-47B4-A2DC-B9C2146834D8}" dt="2023-01-30T17:59:12.811" v="12" actId="20577"/>
        <pc:sldMkLst>
          <pc:docMk/>
          <pc:sldMk cId="418927307" sldId="335"/>
        </pc:sldMkLst>
      </pc:sldChg>
      <pc:sldChg chg="modNotesTx">
        <pc:chgData name="Cummings, Andrea" userId="bc80a370-a936-499c-bdb4-aff46b2fb5a4" providerId="ADAL" clId="{E335DD13-CB5C-47B4-A2DC-B9C2146834D8}" dt="2023-01-30T17:59:14.866" v="13" actId="20577"/>
        <pc:sldMkLst>
          <pc:docMk/>
          <pc:sldMk cId="303286391" sldId="336"/>
        </pc:sldMkLst>
      </pc:sldChg>
      <pc:sldChg chg="modNotesTx">
        <pc:chgData name="Cummings, Andrea" userId="bc80a370-a936-499c-bdb4-aff46b2fb5a4" providerId="ADAL" clId="{E335DD13-CB5C-47B4-A2DC-B9C2146834D8}" dt="2023-01-30T17:59:18.383" v="14" actId="20577"/>
        <pc:sldMkLst>
          <pc:docMk/>
          <pc:sldMk cId="2925494851" sldId="337"/>
        </pc:sldMkLst>
      </pc:sldChg>
      <pc:sldChg chg="modNotesTx">
        <pc:chgData name="Cummings, Andrea" userId="bc80a370-a936-499c-bdb4-aff46b2fb5a4" providerId="ADAL" clId="{E335DD13-CB5C-47B4-A2DC-B9C2146834D8}" dt="2023-01-30T17:59:10.281" v="11" actId="20577"/>
        <pc:sldMkLst>
          <pc:docMk/>
          <pc:sldMk cId="1240233004" sldId="3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349466-54B2-4507-A12B-56563466BBE2}" type="doc">
      <dgm:prSet loTypeId="urn:microsoft.com/office/officeart/2005/8/layout/chevron1" loCatId="process" qsTypeId="urn:microsoft.com/office/officeart/2005/8/quickstyle/simple1" qsCatId="simple" csTypeId="urn:microsoft.com/office/officeart/2005/8/colors/accent1_2" csCatId="accent1" phldr="1"/>
      <dgm:spPr/>
    </dgm:pt>
    <dgm:pt modelId="{8CC5C96A-F1C5-4B5E-9A8E-C3B3CFB61FAC}">
      <dgm:prSet phldrT="[Text]" phldr="0"/>
      <dgm:spPr/>
      <dgm:t>
        <a:bodyPr/>
        <a:lstStyle/>
        <a:p>
          <a:pPr rtl="0"/>
          <a:r>
            <a:rPr lang="en-US" b="1">
              <a:solidFill>
                <a:schemeClr val="tx2"/>
              </a:solidFill>
              <a:latin typeface="Arial"/>
              <a:cs typeface="Arial"/>
            </a:rPr>
            <a:t>Phase I </a:t>
          </a:r>
        </a:p>
        <a:p>
          <a:pPr rtl="0"/>
          <a:r>
            <a:rPr lang="en-US" b="0">
              <a:solidFill>
                <a:schemeClr val="tx2"/>
              </a:solidFill>
              <a:latin typeface="Arial"/>
              <a:cs typeface="Arial"/>
            </a:rPr>
            <a:t>Grounding</a:t>
          </a:r>
        </a:p>
      </dgm:t>
    </dgm:pt>
    <dgm:pt modelId="{A73121E6-EEF1-4762-94B9-6E0840AB1E15}" type="parTrans" cxnId="{2D07CF10-9633-42C1-A7CB-4CEEBE580CCD}">
      <dgm:prSet/>
      <dgm:spPr/>
      <dgm:t>
        <a:bodyPr/>
        <a:lstStyle/>
        <a:p>
          <a:endParaRPr lang="en-US"/>
        </a:p>
      </dgm:t>
    </dgm:pt>
    <dgm:pt modelId="{ECAE1BE4-9653-47CE-988E-B20BBD8455D9}" type="sibTrans" cxnId="{2D07CF10-9633-42C1-A7CB-4CEEBE580CCD}">
      <dgm:prSet/>
      <dgm:spPr/>
      <dgm:t>
        <a:bodyPr/>
        <a:lstStyle/>
        <a:p>
          <a:endParaRPr lang="en-US"/>
        </a:p>
      </dgm:t>
    </dgm:pt>
    <dgm:pt modelId="{1F7225B9-549F-4725-912E-B3E2451C37CB}">
      <dgm:prSet phldrT="[Text]" phldr="0"/>
      <dgm:spPr/>
      <dgm:t>
        <a:bodyPr/>
        <a:lstStyle/>
        <a:p>
          <a:pPr rtl="0"/>
          <a:r>
            <a:rPr lang="en-US" b="1" i="0" u="none">
              <a:solidFill>
                <a:schemeClr val="tx2"/>
              </a:solidFill>
              <a:latin typeface="Arial"/>
              <a:cs typeface="Arial"/>
            </a:rPr>
            <a:t>Phase II </a:t>
          </a:r>
        </a:p>
        <a:p>
          <a:pPr rtl="0"/>
          <a:r>
            <a:rPr lang="en-US" b="0" i="0" u="none">
              <a:solidFill>
                <a:schemeClr val="tx2"/>
              </a:solidFill>
              <a:latin typeface="Arial"/>
              <a:cs typeface="Arial"/>
            </a:rPr>
            <a:t>Inquiry</a:t>
          </a:r>
          <a:endParaRPr lang="en-US" b="0" i="0" u="sng">
            <a:solidFill>
              <a:schemeClr val="tx2"/>
            </a:solidFill>
            <a:latin typeface="Arial"/>
            <a:cs typeface="Arial"/>
          </a:endParaRPr>
        </a:p>
      </dgm:t>
    </dgm:pt>
    <dgm:pt modelId="{904ACC1A-99FF-4277-9326-57C846064F39}" type="parTrans" cxnId="{1D2893CC-EC53-42ED-ADBE-3DADC80A6ED6}">
      <dgm:prSet/>
      <dgm:spPr/>
      <dgm:t>
        <a:bodyPr/>
        <a:lstStyle/>
        <a:p>
          <a:endParaRPr lang="en-US"/>
        </a:p>
      </dgm:t>
    </dgm:pt>
    <dgm:pt modelId="{76404E7B-C7BD-42D7-88E9-ACD2C2963089}" type="sibTrans" cxnId="{1D2893CC-EC53-42ED-ADBE-3DADC80A6ED6}">
      <dgm:prSet/>
      <dgm:spPr/>
      <dgm:t>
        <a:bodyPr/>
        <a:lstStyle/>
        <a:p>
          <a:endParaRPr lang="en-US"/>
        </a:p>
      </dgm:t>
    </dgm:pt>
    <dgm:pt modelId="{FFF958AF-5490-40FA-B5C3-9FE46B40CFBF}">
      <dgm:prSet phldr="0"/>
      <dgm:spPr/>
      <dgm:t>
        <a:bodyPr/>
        <a:lstStyle/>
        <a:p>
          <a:pPr rtl="0">
            <a:lnSpc>
              <a:spcPct val="100000"/>
            </a:lnSpc>
            <a:spcAft>
              <a:spcPts val="1400"/>
            </a:spcAft>
          </a:pPr>
          <a:r>
            <a:rPr lang="en-US">
              <a:solidFill>
                <a:schemeClr val="tx2"/>
              </a:solidFill>
              <a:latin typeface="Arial"/>
              <a:cs typeface="Arial"/>
            </a:rPr>
            <a:t>Articulate the initial desired outcomes and the initial process outline</a:t>
          </a:r>
        </a:p>
      </dgm:t>
    </dgm:pt>
    <dgm:pt modelId="{A3591FD3-707F-47CA-92FD-FE3B1083725D}" type="parTrans" cxnId="{94D067A1-A511-4792-A5E7-FB97F79E9F08}">
      <dgm:prSet/>
      <dgm:spPr/>
      <dgm:t>
        <a:bodyPr/>
        <a:lstStyle/>
        <a:p>
          <a:endParaRPr lang="en-US"/>
        </a:p>
      </dgm:t>
    </dgm:pt>
    <dgm:pt modelId="{AAD499C0-C2DB-4477-AE27-A3ADBAFC87FD}" type="sibTrans" cxnId="{94D067A1-A511-4792-A5E7-FB97F79E9F08}">
      <dgm:prSet/>
      <dgm:spPr/>
      <dgm:t>
        <a:bodyPr/>
        <a:lstStyle/>
        <a:p>
          <a:endParaRPr lang="en-US"/>
        </a:p>
      </dgm:t>
    </dgm:pt>
    <dgm:pt modelId="{DED982A2-AB11-4E16-A3FB-EA96F039F961}">
      <dgm:prSet phldr="0"/>
      <dgm:spPr/>
      <dgm:t>
        <a:bodyPr/>
        <a:lstStyle/>
        <a:p>
          <a:pPr>
            <a:lnSpc>
              <a:spcPct val="100000"/>
            </a:lnSpc>
            <a:spcAft>
              <a:spcPts val="1400"/>
            </a:spcAft>
          </a:pPr>
          <a:r>
            <a:rPr lang="en-US">
              <a:solidFill>
                <a:schemeClr val="tx2"/>
              </a:solidFill>
              <a:latin typeface="Arial"/>
              <a:cs typeface="Arial"/>
            </a:rPr>
            <a:t>Prepare foundation to engage with developmental evaluation</a:t>
          </a:r>
          <a:endParaRPr lang="en-US">
            <a:latin typeface="Arial"/>
            <a:cs typeface="Arial"/>
          </a:endParaRPr>
        </a:p>
      </dgm:t>
    </dgm:pt>
    <dgm:pt modelId="{48FA6360-CDC5-4BB1-91F0-A24C688F3875}" type="parTrans" cxnId="{D74A0D62-F7A9-4A4C-9F5E-62C1904E4049}">
      <dgm:prSet/>
      <dgm:spPr/>
      <dgm:t>
        <a:bodyPr/>
        <a:lstStyle/>
        <a:p>
          <a:endParaRPr lang="en-US"/>
        </a:p>
      </dgm:t>
    </dgm:pt>
    <dgm:pt modelId="{46AC42DA-811D-40EB-B5E3-DB12DCAF6655}" type="sibTrans" cxnId="{D74A0D62-F7A9-4A4C-9F5E-62C1904E4049}">
      <dgm:prSet/>
      <dgm:spPr/>
      <dgm:t>
        <a:bodyPr/>
        <a:lstStyle/>
        <a:p>
          <a:endParaRPr lang="en-US"/>
        </a:p>
      </dgm:t>
    </dgm:pt>
    <dgm:pt modelId="{021DF95A-B94D-4BB5-A049-9C165D85BCE4}">
      <dgm:prSet phldr="0"/>
      <dgm:spPr/>
      <dgm:t>
        <a:bodyPr/>
        <a:lstStyle/>
        <a:p>
          <a:pPr rtl="0">
            <a:spcAft>
              <a:spcPts val="1400"/>
            </a:spcAft>
          </a:pPr>
          <a:r>
            <a:rPr lang="en-US">
              <a:solidFill>
                <a:schemeClr val="tx2"/>
              </a:solidFill>
              <a:latin typeface="Arial"/>
              <a:cs typeface="Arial"/>
            </a:rPr>
            <a:t>Grantee report review, interviews with grantees and donors</a:t>
          </a:r>
          <a:endParaRPr lang="en-US">
            <a:latin typeface="Arial Black" panose="020B0A04020102020204"/>
            <a:cs typeface="Arial"/>
          </a:endParaRPr>
        </a:p>
      </dgm:t>
    </dgm:pt>
    <dgm:pt modelId="{7CC84D7D-089F-47F3-9D3B-56DB15B7CCB0}" type="parTrans" cxnId="{5E4225A8-5723-44EA-B302-E5D653E356A3}">
      <dgm:prSet/>
      <dgm:spPr/>
      <dgm:t>
        <a:bodyPr/>
        <a:lstStyle/>
        <a:p>
          <a:endParaRPr lang="en-US"/>
        </a:p>
      </dgm:t>
    </dgm:pt>
    <dgm:pt modelId="{BC288616-813E-40B2-94B8-F5D3B1BC8BE9}" type="sibTrans" cxnId="{5E4225A8-5723-44EA-B302-E5D653E356A3}">
      <dgm:prSet/>
      <dgm:spPr/>
      <dgm:t>
        <a:bodyPr/>
        <a:lstStyle/>
        <a:p>
          <a:endParaRPr lang="en-US"/>
        </a:p>
      </dgm:t>
    </dgm:pt>
    <dgm:pt modelId="{B0DB2938-CBAE-46D7-9E1B-38E98249B505}">
      <dgm:prSet phldr="0"/>
      <dgm:spPr/>
      <dgm:t>
        <a:bodyPr/>
        <a:lstStyle/>
        <a:p>
          <a:pPr rtl="0">
            <a:spcAft>
              <a:spcPts val="1400"/>
            </a:spcAft>
          </a:pPr>
          <a:r>
            <a:rPr lang="en-US">
              <a:solidFill>
                <a:schemeClr val="tx2"/>
              </a:solidFill>
              <a:latin typeface="Arial"/>
              <a:cs typeface="Arial"/>
            </a:rPr>
            <a:t>Iterative Learning</a:t>
          </a:r>
        </a:p>
      </dgm:t>
    </dgm:pt>
    <dgm:pt modelId="{80A1E27C-AA8F-4C14-9A05-549CE4553EA2}" type="parTrans" cxnId="{665D6115-F9C1-4A3E-B4DB-C5A186EF3469}">
      <dgm:prSet/>
      <dgm:spPr/>
      <dgm:t>
        <a:bodyPr/>
        <a:lstStyle/>
        <a:p>
          <a:endParaRPr lang="en-US"/>
        </a:p>
      </dgm:t>
    </dgm:pt>
    <dgm:pt modelId="{042D8DBE-AEA2-4A5B-9414-359AD9F6B1B3}" type="sibTrans" cxnId="{665D6115-F9C1-4A3E-B4DB-C5A186EF3469}">
      <dgm:prSet/>
      <dgm:spPr/>
      <dgm:t>
        <a:bodyPr/>
        <a:lstStyle/>
        <a:p>
          <a:endParaRPr lang="en-US"/>
        </a:p>
      </dgm:t>
    </dgm:pt>
    <dgm:pt modelId="{E7421B47-54B4-4F60-B549-38A86FBC838F}">
      <dgm:prSet phldr="0"/>
      <dgm:spPr/>
      <dgm:t>
        <a:bodyPr/>
        <a:lstStyle/>
        <a:p>
          <a:pPr rtl="0">
            <a:spcAft>
              <a:spcPts val="1400"/>
            </a:spcAft>
          </a:pPr>
          <a:r>
            <a:rPr lang="en-US">
              <a:solidFill>
                <a:schemeClr val="tx2"/>
              </a:solidFill>
              <a:latin typeface="Arial"/>
              <a:cs typeface="Arial"/>
            </a:rPr>
            <a:t>Data analysis</a:t>
          </a:r>
        </a:p>
      </dgm:t>
    </dgm:pt>
    <dgm:pt modelId="{BD88C58B-E885-44B1-ADD9-3EC6A5F0956D}" type="parTrans" cxnId="{6614C062-1A8F-413F-87BD-F32E3D5940DE}">
      <dgm:prSet/>
      <dgm:spPr/>
      <dgm:t>
        <a:bodyPr/>
        <a:lstStyle/>
        <a:p>
          <a:endParaRPr lang="en-US"/>
        </a:p>
      </dgm:t>
    </dgm:pt>
    <dgm:pt modelId="{3A852BCB-F9E3-434C-AC96-4801A8184DA6}" type="sibTrans" cxnId="{6614C062-1A8F-413F-87BD-F32E3D5940DE}">
      <dgm:prSet/>
      <dgm:spPr/>
      <dgm:t>
        <a:bodyPr/>
        <a:lstStyle/>
        <a:p>
          <a:endParaRPr lang="en-US"/>
        </a:p>
      </dgm:t>
    </dgm:pt>
    <dgm:pt modelId="{6D2EF793-6B7F-428B-AEC2-EEF0BFC19783}">
      <dgm:prSet phldr="0"/>
      <dgm:spPr/>
      <dgm:t>
        <a:bodyPr/>
        <a:lstStyle/>
        <a:p>
          <a:pPr rtl="0"/>
          <a:r>
            <a:rPr lang="en-US" b="1">
              <a:solidFill>
                <a:schemeClr val="tx2"/>
              </a:solidFill>
              <a:latin typeface="Arial"/>
              <a:cs typeface="Arial"/>
            </a:rPr>
            <a:t>Phase III </a:t>
          </a:r>
        </a:p>
        <a:p>
          <a:pPr rtl="0"/>
          <a:r>
            <a:rPr lang="en-US">
              <a:solidFill>
                <a:schemeClr val="tx2"/>
              </a:solidFill>
              <a:latin typeface="Arial"/>
              <a:cs typeface="Arial"/>
            </a:rPr>
            <a:t>Adoption &amp; Reporting</a:t>
          </a:r>
          <a:endParaRPr lang="en-US">
            <a:solidFill>
              <a:schemeClr val="tx2"/>
            </a:solidFill>
            <a:latin typeface="Arial Black"/>
            <a:cs typeface="Arial"/>
          </a:endParaRPr>
        </a:p>
      </dgm:t>
    </dgm:pt>
    <dgm:pt modelId="{52AE50AC-CBCC-4832-AF4A-E2B112FD1D4F}" type="parTrans" cxnId="{E8D8AABD-ACAA-4C1D-886E-38E3BD4BA25A}">
      <dgm:prSet/>
      <dgm:spPr/>
      <dgm:t>
        <a:bodyPr/>
        <a:lstStyle/>
        <a:p>
          <a:endParaRPr lang="en-US"/>
        </a:p>
      </dgm:t>
    </dgm:pt>
    <dgm:pt modelId="{C951F51F-01A3-487E-AE7B-A7DC4CE8EFA6}" type="sibTrans" cxnId="{E8D8AABD-ACAA-4C1D-886E-38E3BD4BA25A}">
      <dgm:prSet/>
      <dgm:spPr/>
      <dgm:t>
        <a:bodyPr/>
        <a:lstStyle/>
        <a:p>
          <a:endParaRPr lang="en-US"/>
        </a:p>
      </dgm:t>
    </dgm:pt>
    <dgm:pt modelId="{57B64C6E-A8B3-4597-8730-C9269797205F}">
      <dgm:prSet phldr="0"/>
      <dgm:spPr/>
      <dgm:t>
        <a:bodyPr/>
        <a:lstStyle/>
        <a:p>
          <a:pPr rtl="0">
            <a:spcAft>
              <a:spcPts val="1400"/>
            </a:spcAft>
          </a:pPr>
          <a:r>
            <a:rPr lang="en-US">
              <a:solidFill>
                <a:schemeClr val="tx2"/>
              </a:solidFill>
              <a:latin typeface="Arial"/>
              <a:cs typeface="Arial"/>
            </a:rPr>
            <a:t>Meaning-making to transform insights into learning and actionable change. </a:t>
          </a:r>
          <a:endParaRPr lang="en-US">
            <a:latin typeface="Arial Black" panose="020B0A04020102020204"/>
            <a:cs typeface="Arial"/>
          </a:endParaRPr>
        </a:p>
      </dgm:t>
    </dgm:pt>
    <dgm:pt modelId="{BD2ABC3E-E7A2-40A7-B81B-93C790767F62}" type="parTrans" cxnId="{A65F6DF1-2F44-4761-B4BA-2C4242E60CA6}">
      <dgm:prSet/>
      <dgm:spPr/>
      <dgm:t>
        <a:bodyPr/>
        <a:lstStyle/>
        <a:p>
          <a:endParaRPr lang="en-US"/>
        </a:p>
      </dgm:t>
    </dgm:pt>
    <dgm:pt modelId="{6B6D5C43-084A-4F8E-9C88-3A8431F2381D}" type="sibTrans" cxnId="{A65F6DF1-2F44-4761-B4BA-2C4242E60CA6}">
      <dgm:prSet/>
      <dgm:spPr/>
      <dgm:t>
        <a:bodyPr/>
        <a:lstStyle/>
        <a:p>
          <a:endParaRPr lang="en-US"/>
        </a:p>
      </dgm:t>
    </dgm:pt>
    <dgm:pt modelId="{E6E4796A-FEC8-40D5-AD05-1D38565E1AC6}">
      <dgm:prSet phldr="0"/>
      <dgm:spPr/>
      <dgm:t>
        <a:bodyPr/>
        <a:lstStyle/>
        <a:p>
          <a:pPr>
            <a:spcAft>
              <a:spcPts val="1400"/>
            </a:spcAft>
          </a:pPr>
          <a:r>
            <a:rPr lang="en-US">
              <a:solidFill>
                <a:schemeClr val="tx2"/>
              </a:solidFill>
              <a:latin typeface="Arial"/>
              <a:cs typeface="Arial"/>
            </a:rPr>
            <a:t>Disseminating learning and publishing evaluation results</a:t>
          </a:r>
          <a:endParaRPr lang="en-US"/>
        </a:p>
      </dgm:t>
    </dgm:pt>
    <dgm:pt modelId="{3A99DF4F-756A-4FC3-B9BE-49F30B621303}" type="parTrans" cxnId="{83D503E9-4AEF-4ABB-960B-156F58DE1D73}">
      <dgm:prSet/>
      <dgm:spPr/>
      <dgm:t>
        <a:bodyPr/>
        <a:lstStyle/>
        <a:p>
          <a:endParaRPr lang="en-US"/>
        </a:p>
      </dgm:t>
    </dgm:pt>
    <dgm:pt modelId="{0FE6434C-F385-4972-87BE-8B2C47FE1DBD}" type="sibTrans" cxnId="{83D503E9-4AEF-4ABB-960B-156F58DE1D73}">
      <dgm:prSet/>
      <dgm:spPr/>
      <dgm:t>
        <a:bodyPr/>
        <a:lstStyle/>
        <a:p>
          <a:endParaRPr lang="en-US"/>
        </a:p>
      </dgm:t>
    </dgm:pt>
    <dgm:pt modelId="{4171D645-BC10-44D5-B6DD-B12A0B00A17D}" type="pres">
      <dgm:prSet presAssocID="{F7349466-54B2-4507-A12B-56563466BBE2}" presName="Name0" presStyleCnt="0">
        <dgm:presLayoutVars>
          <dgm:dir/>
          <dgm:animLvl val="lvl"/>
          <dgm:resizeHandles val="exact"/>
        </dgm:presLayoutVars>
      </dgm:prSet>
      <dgm:spPr/>
    </dgm:pt>
    <dgm:pt modelId="{9FF02916-B6F7-41CD-9820-0C7927FC0130}" type="pres">
      <dgm:prSet presAssocID="{8CC5C96A-F1C5-4B5E-9A8E-C3B3CFB61FAC}" presName="composite" presStyleCnt="0"/>
      <dgm:spPr/>
    </dgm:pt>
    <dgm:pt modelId="{FE0811CC-319A-4C6B-BD65-7D96F2F3FFE6}" type="pres">
      <dgm:prSet presAssocID="{8CC5C96A-F1C5-4B5E-9A8E-C3B3CFB61FAC}" presName="parTx" presStyleLbl="node1" presStyleIdx="0" presStyleCnt="3">
        <dgm:presLayoutVars>
          <dgm:chMax val="0"/>
          <dgm:chPref val="0"/>
          <dgm:bulletEnabled val="1"/>
        </dgm:presLayoutVars>
      </dgm:prSet>
      <dgm:spPr/>
    </dgm:pt>
    <dgm:pt modelId="{463CDE53-42D0-4B2A-9510-9B5E7FFD76FA}" type="pres">
      <dgm:prSet presAssocID="{8CC5C96A-F1C5-4B5E-9A8E-C3B3CFB61FAC}" presName="desTx" presStyleLbl="revTx" presStyleIdx="0" presStyleCnt="3">
        <dgm:presLayoutVars>
          <dgm:bulletEnabled val="1"/>
        </dgm:presLayoutVars>
      </dgm:prSet>
      <dgm:spPr/>
    </dgm:pt>
    <dgm:pt modelId="{1C31B840-9913-4107-ACA1-95928F40865F}" type="pres">
      <dgm:prSet presAssocID="{ECAE1BE4-9653-47CE-988E-B20BBD8455D9}" presName="space" presStyleCnt="0"/>
      <dgm:spPr/>
    </dgm:pt>
    <dgm:pt modelId="{45254372-3B27-4AEF-A944-F4BE02DC4D1C}" type="pres">
      <dgm:prSet presAssocID="{1F7225B9-549F-4725-912E-B3E2451C37CB}" presName="composite" presStyleCnt="0"/>
      <dgm:spPr/>
    </dgm:pt>
    <dgm:pt modelId="{72960ECC-9373-4F92-9734-61D254FB7803}" type="pres">
      <dgm:prSet presAssocID="{1F7225B9-549F-4725-912E-B3E2451C37CB}" presName="parTx" presStyleLbl="node1" presStyleIdx="1" presStyleCnt="3">
        <dgm:presLayoutVars>
          <dgm:chMax val="0"/>
          <dgm:chPref val="0"/>
          <dgm:bulletEnabled val="1"/>
        </dgm:presLayoutVars>
      </dgm:prSet>
      <dgm:spPr/>
    </dgm:pt>
    <dgm:pt modelId="{B43FE5EB-7DF9-4320-8707-4BB4DE641FA8}" type="pres">
      <dgm:prSet presAssocID="{1F7225B9-549F-4725-912E-B3E2451C37CB}" presName="desTx" presStyleLbl="revTx" presStyleIdx="1" presStyleCnt="3">
        <dgm:presLayoutVars>
          <dgm:bulletEnabled val="1"/>
        </dgm:presLayoutVars>
      </dgm:prSet>
      <dgm:spPr/>
    </dgm:pt>
    <dgm:pt modelId="{7A0DFE9B-68F6-46DA-8604-43D22BF506EC}" type="pres">
      <dgm:prSet presAssocID="{76404E7B-C7BD-42D7-88E9-ACD2C2963089}" presName="space" presStyleCnt="0"/>
      <dgm:spPr/>
    </dgm:pt>
    <dgm:pt modelId="{C13AC471-282A-47E3-84D8-6FBBA5367D7E}" type="pres">
      <dgm:prSet presAssocID="{6D2EF793-6B7F-428B-AEC2-EEF0BFC19783}" presName="composite" presStyleCnt="0"/>
      <dgm:spPr/>
    </dgm:pt>
    <dgm:pt modelId="{EDAD0A2D-E4AD-4C37-BB7F-EFE021A7A1FA}" type="pres">
      <dgm:prSet presAssocID="{6D2EF793-6B7F-428B-AEC2-EEF0BFC19783}" presName="parTx" presStyleLbl="node1" presStyleIdx="2" presStyleCnt="3">
        <dgm:presLayoutVars>
          <dgm:chMax val="0"/>
          <dgm:chPref val="0"/>
          <dgm:bulletEnabled val="1"/>
        </dgm:presLayoutVars>
      </dgm:prSet>
      <dgm:spPr/>
    </dgm:pt>
    <dgm:pt modelId="{407411CE-1678-416B-B064-9A8BC99F6646}" type="pres">
      <dgm:prSet presAssocID="{6D2EF793-6B7F-428B-AEC2-EEF0BFC19783}" presName="desTx" presStyleLbl="revTx" presStyleIdx="2" presStyleCnt="3">
        <dgm:presLayoutVars>
          <dgm:bulletEnabled val="1"/>
        </dgm:presLayoutVars>
      </dgm:prSet>
      <dgm:spPr/>
    </dgm:pt>
  </dgm:ptLst>
  <dgm:cxnLst>
    <dgm:cxn modelId="{A7512B00-9D14-4E8D-B18C-73A6019F7538}" type="presOf" srcId="{8CC5C96A-F1C5-4B5E-9A8E-C3B3CFB61FAC}" destId="{FE0811CC-319A-4C6B-BD65-7D96F2F3FFE6}" srcOrd="0" destOrd="0" presId="urn:microsoft.com/office/officeart/2005/8/layout/chevron1"/>
    <dgm:cxn modelId="{2D07CF10-9633-42C1-A7CB-4CEEBE580CCD}" srcId="{F7349466-54B2-4507-A12B-56563466BBE2}" destId="{8CC5C96A-F1C5-4B5E-9A8E-C3B3CFB61FAC}" srcOrd="0" destOrd="0" parTransId="{A73121E6-EEF1-4762-94B9-6E0840AB1E15}" sibTransId="{ECAE1BE4-9653-47CE-988E-B20BBD8455D9}"/>
    <dgm:cxn modelId="{665D6115-F9C1-4A3E-B4DB-C5A186EF3469}" srcId="{1F7225B9-549F-4725-912E-B3E2451C37CB}" destId="{B0DB2938-CBAE-46D7-9E1B-38E98249B505}" srcOrd="2" destOrd="0" parTransId="{80A1E27C-AA8F-4C14-9A05-549CE4553EA2}" sibTransId="{042D8DBE-AEA2-4A5B-9414-359AD9F6B1B3}"/>
    <dgm:cxn modelId="{F72FBE21-B6CB-45C1-8BFA-13AD5DF0AEDA}" type="presOf" srcId="{57B64C6E-A8B3-4597-8730-C9269797205F}" destId="{407411CE-1678-416B-B064-9A8BC99F6646}" srcOrd="0" destOrd="0" presId="urn:microsoft.com/office/officeart/2005/8/layout/chevron1"/>
    <dgm:cxn modelId="{4C355D2F-F381-4F7C-9BE1-E550076471EE}" type="presOf" srcId="{FFF958AF-5490-40FA-B5C3-9FE46B40CFBF}" destId="{463CDE53-42D0-4B2A-9510-9B5E7FFD76FA}" srcOrd="0" destOrd="0" presId="urn:microsoft.com/office/officeart/2005/8/layout/chevron1"/>
    <dgm:cxn modelId="{D74A0D62-F7A9-4A4C-9F5E-62C1904E4049}" srcId="{8CC5C96A-F1C5-4B5E-9A8E-C3B3CFB61FAC}" destId="{DED982A2-AB11-4E16-A3FB-EA96F039F961}" srcOrd="1" destOrd="0" parTransId="{48FA6360-CDC5-4BB1-91F0-A24C688F3875}" sibTransId="{46AC42DA-811D-40EB-B5E3-DB12DCAF6655}"/>
    <dgm:cxn modelId="{6614C062-1A8F-413F-87BD-F32E3D5940DE}" srcId="{1F7225B9-549F-4725-912E-B3E2451C37CB}" destId="{E7421B47-54B4-4F60-B549-38A86FBC838F}" srcOrd="1" destOrd="0" parTransId="{BD88C58B-E885-44B1-ADD9-3EC6A5F0956D}" sibTransId="{3A852BCB-F9E3-434C-AC96-4801A8184DA6}"/>
    <dgm:cxn modelId="{1468E066-8024-42AE-B212-4B0D3D0CECD5}" type="presOf" srcId="{E7421B47-54B4-4F60-B549-38A86FBC838F}" destId="{B43FE5EB-7DF9-4320-8707-4BB4DE641FA8}" srcOrd="0" destOrd="1" presId="urn:microsoft.com/office/officeart/2005/8/layout/chevron1"/>
    <dgm:cxn modelId="{ABC25948-AC7E-4052-8C4C-E8CDD90CBED8}" type="presOf" srcId="{F7349466-54B2-4507-A12B-56563466BBE2}" destId="{4171D645-BC10-44D5-B6DD-B12A0B00A17D}" srcOrd="0" destOrd="0" presId="urn:microsoft.com/office/officeart/2005/8/layout/chevron1"/>
    <dgm:cxn modelId="{5827A16C-28ED-475F-B095-8F714DE4D1BE}" type="presOf" srcId="{E6E4796A-FEC8-40D5-AD05-1D38565E1AC6}" destId="{407411CE-1678-416B-B064-9A8BC99F6646}" srcOrd="0" destOrd="1" presId="urn:microsoft.com/office/officeart/2005/8/layout/chevron1"/>
    <dgm:cxn modelId="{94D067A1-A511-4792-A5E7-FB97F79E9F08}" srcId="{8CC5C96A-F1C5-4B5E-9A8E-C3B3CFB61FAC}" destId="{FFF958AF-5490-40FA-B5C3-9FE46B40CFBF}" srcOrd="0" destOrd="0" parTransId="{A3591FD3-707F-47CA-92FD-FE3B1083725D}" sibTransId="{AAD499C0-C2DB-4477-AE27-A3ADBAFC87FD}"/>
    <dgm:cxn modelId="{5E4225A8-5723-44EA-B302-E5D653E356A3}" srcId="{1F7225B9-549F-4725-912E-B3E2451C37CB}" destId="{021DF95A-B94D-4BB5-A049-9C165D85BCE4}" srcOrd="0" destOrd="0" parTransId="{7CC84D7D-089F-47F3-9D3B-56DB15B7CCB0}" sibTransId="{BC288616-813E-40B2-94B8-F5D3B1BC8BE9}"/>
    <dgm:cxn modelId="{4B2D76AF-2FE4-4E26-9E8C-E5BFDC47A9F0}" type="presOf" srcId="{1F7225B9-549F-4725-912E-B3E2451C37CB}" destId="{72960ECC-9373-4F92-9734-61D254FB7803}" srcOrd="0" destOrd="0" presId="urn:microsoft.com/office/officeart/2005/8/layout/chevron1"/>
    <dgm:cxn modelId="{E8D8AABD-ACAA-4C1D-886E-38E3BD4BA25A}" srcId="{F7349466-54B2-4507-A12B-56563466BBE2}" destId="{6D2EF793-6B7F-428B-AEC2-EEF0BFC19783}" srcOrd="2" destOrd="0" parTransId="{52AE50AC-CBCC-4832-AF4A-E2B112FD1D4F}" sibTransId="{C951F51F-01A3-487E-AE7B-A7DC4CE8EFA6}"/>
    <dgm:cxn modelId="{8E6AD5C0-9C9D-4B9E-BFE3-4F3A755A05BC}" type="presOf" srcId="{6D2EF793-6B7F-428B-AEC2-EEF0BFC19783}" destId="{EDAD0A2D-E4AD-4C37-BB7F-EFE021A7A1FA}" srcOrd="0" destOrd="0" presId="urn:microsoft.com/office/officeart/2005/8/layout/chevron1"/>
    <dgm:cxn modelId="{1D2893CC-EC53-42ED-ADBE-3DADC80A6ED6}" srcId="{F7349466-54B2-4507-A12B-56563466BBE2}" destId="{1F7225B9-549F-4725-912E-B3E2451C37CB}" srcOrd="1" destOrd="0" parTransId="{904ACC1A-99FF-4277-9326-57C846064F39}" sibTransId="{76404E7B-C7BD-42D7-88E9-ACD2C2963089}"/>
    <dgm:cxn modelId="{3452D6D4-A5B8-4734-A79E-BA973DBEEB91}" type="presOf" srcId="{021DF95A-B94D-4BB5-A049-9C165D85BCE4}" destId="{B43FE5EB-7DF9-4320-8707-4BB4DE641FA8}" srcOrd="0" destOrd="0" presId="urn:microsoft.com/office/officeart/2005/8/layout/chevron1"/>
    <dgm:cxn modelId="{9E242ADB-11E5-42AF-94AE-C788D4AFE72D}" type="presOf" srcId="{B0DB2938-CBAE-46D7-9E1B-38E98249B505}" destId="{B43FE5EB-7DF9-4320-8707-4BB4DE641FA8}" srcOrd="0" destOrd="2" presId="urn:microsoft.com/office/officeart/2005/8/layout/chevron1"/>
    <dgm:cxn modelId="{83D503E9-4AEF-4ABB-960B-156F58DE1D73}" srcId="{6D2EF793-6B7F-428B-AEC2-EEF0BFC19783}" destId="{E6E4796A-FEC8-40D5-AD05-1D38565E1AC6}" srcOrd="1" destOrd="0" parTransId="{3A99DF4F-756A-4FC3-B9BE-49F30B621303}" sibTransId="{0FE6434C-F385-4972-87BE-8B2C47FE1DBD}"/>
    <dgm:cxn modelId="{8B3405EA-0003-43F0-9472-437CF62291BF}" type="presOf" srcId="{DED982A2-AB11-4E16-A3FB-EA96F039F961}" destId="{463CDE53-42D0-4B2A-9510-9B5E7FFD76FA}" srcOrd="0" destOrd="1" presId="urn:microsoft.com/office/officeart/2005/8/layout/chevron1"/>
    <dgm:cxn modelId="{A65F6DF1-2F44-4761-B4BA-2C4242E60CA6}" srcId="{6D2EF793-6B7F-428B-AEC2-EEF0BFC19783}" destId="{57B64C6E-A8B3-4597-8730-C9269797205F}" srcOrd="0" destOrd="0" parTransId="{BD2ABC3E-E7A2-40A7-B81B-93C790767F62}" sibTransId="{6B6D5C43-084A-4F8E-9C88-3A8431F2381D}"/>
    <dgm:cxn modelId="{3D6FBB01-C934-4089-B9E4-3348303E78F4}" type="presParOf" srcId="{4171D645-BC10-44D5-B6DD-B12A0B00A17D}" destId="{9FF02916-B6F7-41CD-9820-0C7927FC0130}" srcOrd="0" destOrd="0" presId="urn:microsoft.com/office/officeart/2005/8/layout/chevron1"/>
    <dgm:cxn modelId="{3242255C-CFBF-45D1-8220-87698A047FC9}" type="presParOf" srcId="{9FF02916-B6F7-41CD-9820-0C7927FC0130}" destId="{FE0811CC-319A-4C6B-BD65-7D96F2F3FFE6}" srcOrd="0" destOrd="0" presId="urn:microsoft.com/office/officeart/2005/8/layout/chevron1"/>
    <dgm:cxn modelId="{2FE3D10A-6822-4196-802A-EC6309D176F2}" type="presParOf" srcId="{9FF02916-B6F7-41CD-9820-0C7927FC0130}" destId="{463CDE53-42D0-4B2A-9510-9B5E7FFD76FA}" srcOrd="1" destOrd="0" presId="urn:microsoft.com/office/officeart/2005/8/layout/chevron1"/>
    <dgm:cxn modelId="{60679662-5698-465D-8A3E-6C3532308E40}" type="presParOf" srcId="{4171D645-BC10-44D5-B6DD-B12A0B00A17D}" destId="{1C31B840-9913-4107-ACA1-95928F40865F}" srcOrd="1" destOrd="0" presId="urn:microsoft.com/office/officeart/2005/8/layout/chevron1"/>
    <dgm:cxn modelId="{E6C4AD4D-3651-4045-8B7E-C71C94F9ECF5}" type="presParOf" srcId="{4171D645-BC10-44D5-B6DD-B12A0B00A17D}" destId="{45254372-3B27-4AEF-A944-F4BE02DC4D1C}" srcOrd="2" destOrd="0" presId="urn:microsoft.com/office/officeart/2005/8/layout/chevron1"/>
    <dgm:cxn modelId="{27BC04EB-5E48-4575-9A6C-AD8043ECA786}" type="presParOf" srcId="{45254372-3B27-4AEF-A944-F4BE02DC4D1C}" destId="{72960ECC-9373-4F92-9734-61D254FB7803}" srcOrd="0" destOrd="0" presId="urn:microsoft.com/office/officeart/2005/8/layout/chevron1"/>
    <dgm:cxn modelId="{C208E0C3-29E3-48FE-80B0-614C643395E9}" type="presParOf" srcId="{45254372-3B27-4AEF-A944-F4BE02DC4D1C}" destId="{B43FE5EB-7DF9-4320-8707-4BB4DE641FA8}" srcOrd="1" destOrd="0" presId="urn:microsoft.com/office/officeart/2005/8/layout/chevron1"/>
    <dgm:cxn modelId="{3FD1A4C0-F6B5-4C2C-A4F5-76D5BB505559}" type="presParOf" srcId="{4171D645-BC10-44D5-B6DD-B12A0B00A17D}" destId="{7A0DFE9B-68F6-46DA-8604-43D22BF506EC}" srcOrd="3" destOrd="0" presId="urn:microsoft.com/office/officeart/2005/8/layout/chevron1"/>
    <dgm:cxn modelId="{A9CA1420-61E8-477E-8FAB-F0474D76FEC3}" type="presParOf" srcId="{4171D645-BC10-44D5-B6DD-B12A0B00A17D}" destId="{C13AC471-282A-47E3-84D8-6FBBA5367D7E}" srcOrd="4" destOrd="0" presId="urn:microsoft.com/office/officeart/2005/8/layout/chevron1"/>
    <dgm:cxn modelId="{F604545E-4554-42D5-B990-ED81C5387CF6}" type="presParOf" srcId="{C13AC471-282A-47E3-84D8-6FBBA5367D7E}" destId="{EDAD0A2D-E4AD-4C37-BB7F-EFE021A7A1FA}" srcOrd="0" destOrd="0" presId="urn:microsoft.com/office/officeart/2005/8/layout/chevron1"/>
    <dgm:cxn modelId="{4B0BA622-6FED-4D81-9097-7E05F6BA0BAC}" type="presParOf" srcId="{C13AC471-282A-47E3-84D8-6FBBA5367D7E}" destId="{407411CE-1678-416B-B064-9A8BC99F6646}" srcOrd="1"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811CC-319A-4C6B-BD65-7D96F2F3FFE6}">
      <dsp:nvSpPr>
        <dsp:cNvPr id="0" name=""/>
        <dsp:cNvSpPr/>
      </dsp:nvSpPr>
      <dsp:spPr>
        <a:xfrm>
          <a:off x="4079" y="816377"/>
          <a:ext cx="3669846" cy="108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b="1" kern="1200">
              <a:solidFill>
                <a:schemeClr val="tx2"/>
              </a:solidFill>
              <a:latin typeface="Arial"/>
              <a:cs typeface="Arial"/>
            </a:rPr>
            <a:t>Phase I </a:t>
          </a:r>
        </a:p>
        <a:p>
          <a:pPr marL="0" lvl="0" indent="0" algn="ctr" defTabSz="889000" rtl="0">
            <a:lnSpc>
              <a:spcPct val="90000"/>
            </a:lnSpc>
            <a:spcBef>
              <a:spcPct val="0"/>
            </a:spcBef>
            <a:spcAft>
              <a:spcPct val="35000"/>
            </a:spcAft>
            <a:buNone/>
          </a:pPr>
          <a:r>
            <a:rPr lang="en-US" sz="2000" b="0" kern="1200">
              <a:solidFill>
                <a:schemeClr val="tx2"/>
              </a:solidFill>
              <a:latin typeface="Arial"/>
              <a:cs typeface="Arial"/>
            </a:rPr>
            <a:t>Grounding</a:t>
          </a:r>
        </a:p>
      </dsp:txBody>
      <dsp:txXfrm>
        <a:off x="544079" y="816377"/>
        <a:ext cx="2589846" cy="1080000"/>
      </dsp:txXfrm>
    </dsp:sp>
    <dsp:sp modelId="{463CDE53-42D0-4B2A-9510-9B5E7FFD76FA}">
      <dsp:nvSpPr>
        <dsp:cNvPr id="0" name=""/>
        <dsp:cNvSpPr/>
      </dsp:nvSpPr>
      <dsp:spPr>
        <a:xfrm>
          <a:off x="4079" y="2031377"/>
          <a:ext cx="2935877" cy="25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rtl="0">
            <a:lnSpc>
              <a:spcPct val="100000"/>
            </a:lnSpc>
            <a:spcBef>
              <a:spcPct val="0"/>
            </a:spcBef>
            <a:spcAft>
              <a:spcPts val="1400"/>
            </a:spcAft>
            <a:buChar char="•"/>
          </a:pPr>
          <a:r>
            <a:rPr lang="en-US" sz="2000" kern="1200">
              <a:solidFill>
                <a:schemeClr val="tx2"/>
              </a:solidFill>
              <a:latin typeface="Arial"/>
              <a:cs typeface="Arial"/>
            </a:rPr>
            <a:t>Articulate the initial desired outcomes and the initial process outline</a:t>
          </a:r>
        </a:p>
        <a:p>
          <a:pPr marL="228600" lvl="1" indent="-228600" algn="l" defTabSz="889000">
            <a:lnSpc>
              <a:spcPct val="100000"/>
            </a:lnSpc>
            <a:spcBef>
              <a:spcPct val="0"/>
            </a:spcBef>
            <a:spcAft>
              <a:spcPts val="1400"/>
            </a:spcAft>
            <a:buChar char="•"/>
          </a:pPr>
          <a:r>
            <a:rPr lang="en-US" sz="2000" kern="1200">
              <a:solidFill>
                <a:schemeClr val="tx2"/>
              </a:solidFill>
              <a:latin typeface="Arial"/>
              <a:cs typeface="Arial"/>
            </a:rPr>
            <a:t>Prepare foundation to engage with developmental evaluation</a:t>
          </a:r>
          <a:endParaRPr lang="en-US" sz="2000" kern="1200">
            <a:latin typeface="Arial"/>
            <a:cs typeface="Arial"/>
          </a:endParaRPr>
        </a:p>
      </dsp:txBody>
      <dsp:txXfrm>
        <a:off x="4079" y="2031377"/>
        <a:ext cx="2935877" cy="2520000"/>
      </dsp:txXfrm>
    </dsp:sp>
    <dsp:sp modelId="{72960ECC-9373-4F92-9734-61D254FB7803}">
      <dsp:nvSpPr>
        <dsp:cNvPr id="0" name=""/>
        <dsp:cNvSpPr/>
      </dsp:nvSpPr>
      <dsp:spPr>
        <a:xfrm>
          <a:off x="3457926" y="816377"/>
          <a:ext cx="3669846" cy="108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b="1" i="0" u="none" kern="1200">
              <a:solidFill>
                <a:schemeClr val="tx2"/>
              </a:solidFill>
              <a:latin typeface="Arial"/>
              <a:cs typeface="Arial"/>
            </a:rPr>
            <a:t>Phase II </a:t>
          </a:r>
        </a:p>
        <a:p>
          <a:pPr marL="0" lvl="0" indent="0" algn="ctr" defTabSz="889000" rtl="0">
            <a:lnSpc>
              <a:spcPct val="90000"/>
            </a:lnSpc>
            <a:spcBef>
              <a:spcPct val="0"/>
            </a:spcBef>
            <a:spcAft>
              <a:spcPct val="35000"/>
            </a:spcAft>
            <a:buNone/>
          </a:pPr>
          <a:r>
            <a:rPr lang="en-US" sz="2000" b="0" i="0" u="none" kern="1200">
              <a:solidFill>
                <a:schemeClr val="tx2"/>
              </a:solidFill>
              <a:latin typeface="Arial"/>
              <a:cs typeface="Arial"/>
            </a:rPr>
            <a:t>Inquiry</a:t>
          </a:r>
          <a:endParaRPr lang="en-US" sz="2000" b="0" i="0" u="sng" kern="1200">
            <a:solidFill>
              <a:schemeClr val="tx2"/>
            </a:solidFill>
            <a:latin typeface="Arial"/>
            <a:cs typeface="Arial"/>
          </a:endParaRPr>
        </a:p>
      </dsp:txBody>
      <dsp:txXfrm>
        <a:off x="3997926" y="816377"/>
        <a:ext cx="2589846" cy="1080000"/>
      </dsp:txXfrm>
    </dsp:sp>
    <dsp:sp modelId="{B43FE5EB-7DF9-4320-8707-4BB4DE641FA8}">
      <dsp:nvSpPr>
        <dsp:cNvPr id="0" name=""/>
        <dsp:cNvSpPr/>
      </dsp:nvSpPr>
      <dsp:spPr>
        <a:xfrm>
          <a:off x="3457926" y="2031377"/>
          <a:ext cx="2935877" cy="25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rtl="0">
            <a:lnSpc>
              <a:spcPct val="90000"/>
            </a:lnSpc>
            <a:spcBef>
              <a:spcPct val="0"/>
            </a:spcBef>
            <a:spcAft>
              <a:spcPts val="1400"/>
            </a:spcAft>
            <a:buChar char="•"/>
          </a:pPr>
          <a:r>
            <a:rPr lang="en-US" sz="2000" kern="1200">
              <a:solidFill>
                <a:schemeClr val="tx2"/>
              </a:solidFill>
              <a:latin typeface="Arial"/>
              <a:cs typeface="Arial"/>
            </a:rPr>
            <a:t>Grantee report review, interviews with grantees and donors</a:t>
          </a:r>
          <a:endParaRPr lang="en-US" sz="2000" kern="1200">
            <a:latin typeface="Arial Black" panose="020B0A04020102020204"/>
            <a:cs typeface="Arial"/>
          </a:endParaRPr>
        </a:p>
        <a:p>
          <a:pPr marL="228600" lvl="1" indent="-228600" algn="l" defTabSz="889000" rtl="0">
            <a:lnSpc>
              <a:spcPct val="90000"/>
            </a:lnSpc>
            <a:spcBef>
              <a:spcPct val="0"/>
            </a:spcBef>
            <a:spcAft>
              <a:spcPts val="1400"/>
            </a:spcAft>
            <a:buChar char="•"/>
          </a:pPr>
          <a:r>
            <a:rPr lang="en-US" sz="2000" kern="1200">
              <a:solidFill>
                <a:schemeClr val="tx2"/>
              </a:solidFill>
              <a:latin typeface="Arial"/>
              <a:cs typeface="Arial"/>
            </a:rPr>
            <a:t>Data analysis</a:t>
          </a:r>
        </a:p>
        <a:p>
          <a:pPr marL="228600" lvl="1" indent="-228600" algn="l" defTabSz="889000" rtl="0">
            <a:lnSpc>
              <a:spcPct val="90000"/>
            </a:lnSpc>
            <a:spcBef>
              <a:spcPct val="0"/>
            </a:spcBef>
            <a:spcAft>
              <a:spcPts val="1400"/>
            </a:spcAft>
            <a:buChar char="•"/>
          </a:pPr>
          <a:r>
            <a:rPr lang="en-US" sz="2000" kern="1200">
              <a:solidFill>
                <a:schemeClr val="tx2"/>
              </a:solidFill>
              <a:latin typeface="Arial"/>
              <a:cs typeface="Arial"/>
            </a:rPr>
            <a:t>Iterative Learning</a:t>
          </a:r>
        </a:p>
      </dsp:txBody>
      <dsp:txXfrm>
        <a:off x="3457926" y="2031377"/>
        <a:ext cx="2935877" cy="2520000"/>
      </dsp:txXfrm>
    </dsp:sp>
    <dsp:sp modelId="{EDAD0A2D-E4AD-4C37-BB7F-EFE021A7A1FA}">
      <dsp:nvSpPr>
        <dsp:cNvPr id="0" name=""/>
        <dsp:cNvSpPr/>
      </dsp:nvSpPr>
      <dsp:spPr>
        <a:xfrm>
          <a:off x="6911772" y="816377"/>
          <a:ext cx="3669846" cy="108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b="1" kern="1200">
              <a:solidFill>
                <a:schemeClr val="tx2"/>
              </a:solidFill>
              <a:latin typeface="Arial"/>
              <a:cs typeface="Arial"/>
            </a:rPr>
            <a:t>Phase III </a:t>
          </a:r>
        </a:p>
        <a:p>
          <a:pPr marL="0" lvl="0" indent="0" algn="ctr" defTabSz="889000" rtl="0">
            <a:lnSpc>
              <a:spcPct val="90000"/>
            </a:lnSpc>
            <a:spcBef>
              <a:spcPct val="0"/>
            </a:spcBef>
            <a:spcAft>
              <a:spcPct val="35000"/>
            </a:spcAft>
            <a:buNone/>
          </a:pPr>
          <a:r>
            <a:rPr lang="en-US" sz="2000" kern="1200">
              <a:solidFill>
                <a:schemeClr val="tx2"/>
              </a:solidFill>
              <a:latin typeface="Arial"/>
              <a:cs typeface="Arial"/>
            </a:rPr>
            <a:t>Adoption &amp; Reporting</a:t>
          </a:r>
          <a:endParaRPr lang="en-US" sz="2000" kern="1200">
            <a:solidFill>
              <a:schemeClr val="tx2"/>
            </a:solidFill>
            <a:latin typeface="Arial Black"/>
            <a:cs typeface="Arial"/>
          </a:endParaRPr>
        </a:p>
      </dsp:txBody>
      <dsp:txXfrm>
        <a:off x="7451772" y="816377"/>
        <a:ext cx="2589846" cy="1080000"/>
      </dsp:txXfrm>
    </dsp:sp>
    <dsp:sp modelId="{407411CE-1678-416B-B064-9A8BC99F6646}">
      <dsp:nvSpPr>
        <dsp:cNvPr id="0" name=""/>
        <dsp:cNvSpPr/>
      </dsp:nvSpPr>
      <dsp:spPr>
        <a:xfrm>
          <a:off x="6911772" y="2031377"/>
          <a:ext cx="2935877" cy="25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rtl="0">
            <a:lnSpc>
              <a:spcPct val="90000"/>
            </a:lnSpc>
            <a:spcBef>
              <a:spcPct val="0"/>
            </a:spcBef>
            <a:spcAft>
              <a:spcPts val="1400"/>
            </a:spcAft>
            <a:buChar char="•"/>
          </a:pPr>
          <a:r>
            <a:rPr lang="en-US" sz="2000" kern="1200">
              <a:solidFill>
                <a:schemeClr val="tx2"/>
              </a:solidFill>
              <a:latin typeface="Arial"/>
              <a:cs typeface="Arial"/>
            </a:rPr>
            <a:t>Meaning-making to transform insights into learning and actionable change. </a:t>
          </a:r>
          <a:endParaRPr lang="en-US" sz="2000" kern="1200">
            <a:latin typeface="Arial Black" panose="020B0A04020102020204"/>
            <a:cs typeface="Arial"/>
          </a:endParaRPr>
        </a:p>
        <a:p>
          <a:pPr marL="228600" lvl="1" indent="-228600" algn="l" defTabSz="889000">
            <a:lnSpc>
              <a:spcPct val="90000"/>
            </a:lnSpc>
            <a:spcBef>
              <a:spcPct val="0"/>
            </a:spcBef>
            <a:spcAft>
              <a:spcPts val="1400"/>
            </a:spcAft>
            <a:buChar char="•"/>
          </a:pPr>
          <a:r>
            <a:rPr lang="en-US" sz="2000" kern="1200">
              <a:solidFill>
                <a:schemeClr val="tx2"/>
              </a:solidFill>
              <a:latin typeface="Arial"/>
              <a:cs typeface="Arial"/>
            </a:rPr>
            <a:t>Disseminating learning and publishing evaluation results</a:t>
          </a:r>
          <a:endParaRPr lang="en-US" sz="2000" kern="1200"/>
        </a:p>
      </dsp:txBody>
      <dsp:txXfrm>
        <a:off x="6911772" y="2031377"/>
        <a:ext cx="2935877" cy="25200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82CCA-6EBE-4692-AB1A-6C4D225E31AF}"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3E944-A255-4D5C-83D4-5F7E087E3613}" type="slidenum">
              <a:rPr lang="en-US" smtClean="0"/>
              <a:t>‹#›</a:t>
            </a:fld>
            <a:endParaRPr lang="en-US"/>
          </a:p>
        </p:txBody>
      </p:sp>
    </p:spTree>
    <p:extLst>
      <p:ext uri="{BB962C8B-B14F-4D97-AF65-F5344CB8AC3E}">
        <p14:creationId xmlns:p14="http://schemas.microsoft.com/office/powerpoint/2010/main" val="230568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1</a:t>
            </a:fld>
            <a:endParaRPr lang="en-US"/>
          </a:p>
        </p:txBody>
      </p:sp>
    </p:spTree>
    <p:extLst>
      <p:ext uri="{BB962C8B-B14F-4D97-AF65-F5344CB8AC3E}">
        <p14:creationId xmlns:p14="http://schemas.microsoft.com/office/powerpoint/2010/main" val="1745110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10</a:t>
            </a:fld>
            <a:endParaRPr lang="en-US"/>
          </a:p>
        </p:txBody>
      </p:sp>
    </p:spTree>
    <p:extLst>
      <p:ext uri="{BB962C8B-B14F-4D97-AF65-F5344CB8AC3E}">
        <p14:creationId xmlns:p14="http://schemas.microsoft.com/office/powerpoint/2010/main" val="3631736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11</a:t>
            </a:fld>
            <a:endParaRPr lang="en-US"/>
          </a:p>
        </p:txBody>
      </p:sp>
    </p:spTree>
    <p:extLst>
      <p:ext uri="{BB962C8B-B14F-4D97-AF65-F5344CB8AC3E}">
        <p14:creationId xmlns:p14="http://schemas.microsoft.com/office/powerpoint/2010/main" val="4015822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12</a:t>
            </a:fld>
            <a:endParaRPr lang="en-US"/>
          </a:p>
        </p:txBody>
      </p:sp>
    </p:spTree>
    <p:extLst>
      <p:ext uri="{BB962C8B-B14F-4D97-AF65-F5344CB8AC3E}">
        <p14:creationId xmlns:p14="http://schemas.microsoft.com/office/powerpoint/2010/main" val="2044308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0" u="none" dirty="0"/>
          </a:p>
        </p:txBody>
      </p:sp>
      <p:sp>
        <p:nvSpPr>
          <p:cNvPr id="4" name="Slide Number Placeholder 3"/>
          <p:cNvSpPr>
            <a:spLocks noGrp="1"/>
          </p:cNvSpPr>
          <p:nvPr>
            <p:ph type="sldNum" sz="quarter" idx="5"/>
          </p:nvPr>
        </p:nvSpPr>
        <p:spPr/>
        <p:txBody>
          <a:bodyPr/>
          <a:lstStyle/>
          <a:p>
            <a:fld id="{D5D3E944-A255-4D5C-83D4-5F7E087E3613}" type="slidenum">
              <a:rPr lang="en-US" smtClean="0"/>
              <a:t>13</a:t>
            </a:fld>
            <a:endParaRPr lang="en-US"/>
          </a:p>
        </p:txBody>
      </p:sp>
    </p:spTree>
    <p:extLst>
      <p:ext uri="{BB962C8B-B14F-4D97-AF65-F5344CB8AC3E}">
        <p14:creationId xmlns:p14="http://schemas.microsoft.com/office/powerpoint/2010/main" val="3089761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14</a:t>
            </a:fld>
            <a:endParaRPr lang="en-US"/>
          </a:p>
        </p:txBody>
      </p:sp>
    </p:spTree>
    <p:extLst>
      <p:ext uri="{BB962C8B-B14F-4D97-AF65-F5344CB8AC3E}">
        <p14:creationId xmlns:p14="http://schemas.microsoft.com/office/powerpoint/2010/main" val="2637940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15</a:t>
            </a:fld>
            <a:endParaRPr lang="en-US"/>
          </a:p>
        </p:txBody>
      </p:sp>
    </p:spTree>
    <p:extLst>
      <p:ext uri="{BB962C8B-B14F-4D97-AF65-F5344CB8AC3E}">
        <p14:creationId xmlns:p14="http://schemas.microsoft.com/office/powerpoint/2010/main" val="116872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16</a:t>
            </a:fld>
            <a:endParaRPr lang="en-US"/>
          </a:p>
        </p:txBody>
      </p:sp>
    </p:spTree>
    <p:extLst>
      <p:ext uri="{BB962C8B-B14F-4D97-AF65-F5344CB8AC3E}">
        <p14:creationId xmlns:p14="http://schemas.microsoft.com/office/powerpoint/2010/main" val="3842203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ea typeface="Calibri"/>
              <a:cs typeface="Calibri"/>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17</a:t>
            </a:fld>
            <a:endParaRPr lang="en-US"/>
          </a:p>
        </p:txBody>
      </p:sp>
    </p:spTree>
    <p:extLst>
      <p:ext uri="{BB962C8B-B14F-4D97-AF65-F5344CB8AC3E}">
        <p14:creationId xmlns:p14="http://schemas.microsoft.com/office/powerpoint/2010/main" val="3747090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18</a:t>
            </a:fld>
            <a:endParaRPr lang="en-US"/>
          </a:p>
        </p:txBody>
      </p:sp>
    </p:spTree>
    <p:extLst>
      <p:ext uri="{BB962C8B-B14F-4D97-AF65-F5344CB8AC3E}">
        <p14:creationId xmlns:p14="http://schemas.microsoft.com/office/powerpoint/2010/main" val="1391489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D3E944-A255-4D5C-83D4-5F7E087E3613}" type="slidenum">
              <a:rPr lang="en-US" smtClean="0"/>
              <a:t>19</a:t>
            </a:fld>
            <a:endParaRPr lang="en-US"/>
          </a:p>
        </p:txBody>
      </p:sp>
    </p:spTree>
    <p:extLst>
      <p:ext uri="{BB962C8B-B14F-4D97-AF65-F5344CB8AC3E}">
        <p14:creationId xmlns:p14="http://schemas.microsoft.com/office/powerpoint/2010/main" val="405315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2</a:t>
            </a:fld>
            <a:endParaRPr lang="en-US"/>
          </a:p>
        </p:txBody>
      </p:sp>
    </p:spTree>
    <p:extLst>
      <p:ext uri="{BB962C8B-B14F-4D97-AF65-F5344CB8AC3E}">
        <p14:creationId xmlns:p14="http://schemas.microsoft.com/office/powerpoint/2010/main" val="701656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20</a:t>
            </a:fld>
            <a:endParaRPr lang="en-US"/>
          </a:p>
        </p:txBody>
      </p:sp>
    </p:spTree>
    <p:extLst>
      <p:ext uri="{BB962C8B-B14F-4D97-AF65-F5344CB8AC3E}">
        <p14:creationId xmlns:p14="http://schemas.microsoft.com/office/powerpoint/2010/main" val="1173584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21</a:t>
            </a:fld>
            <a:endParaRPr lang="en-US"/>
          </a:p>
        </p:txBody>
      </p:sp>
    </p:spTree>
    <p:extLst>
      <p:ext uri="{BB962C8B-B14F-4D97-AF65-F5344CB8AC3E}">
        <p14:creationId xmlns:p14="http://schemas.microsoft.com/office/powerpoint/2010/main" val="2476517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5"/>
          </p:nvPr>
        </p:nvSpPr>
        <p:spPr/>
        <p:txBody>
          <a:bodyPr/>
          <a:lstStyle/>
          <a:p>
            <a:fld id="{D5D3E944-A255-4D5C-83D4-5F7E087E3613}" type="slidenum">
              <a:rPr lang="en-US" smtClean="0"/>
              <a:t>22</a:t>
            </a:fld>
            <a:endParaRPr lang="en-US"/>
          </a:p>
        </p:txBody>
      </p:sp>
    </p:spTree>
    <p:extLst>
      <p:ext uri="{BB962C8B-B14F-4D97-AF65-F5344CB8AC3E}">
        <p14:creationId xmlns:p14="http://schemas.microsoft.com/office/powerpoint/2010/main" val="3667829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23</a:t>
            </a:fld>
            <a:endParaRPr lang="en-US"/>
          </a:p>
        </p:txBody>
      </p:sp>
    </p:spTree>
    <p:extLst>
      <p:ext uri="{BB962C8B-B14F-4D97-AF65-F5344CB8AC3E}">
        <p14:creationId xmlns:p14="http://schemas.microsoft.com/office/powerpoint/2010/main" val="350290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D3E944-A255-4D5C-83D4-5F7E087E3613}" type="slidenum">
              <a:rPr lang="en-US" smtClean="0"/>
              <a:t>24</a:t>
            </a:fld>
            <a:endParaRPr lang="en-US"/>
          </a:p>
        </p:txBody>
      </p:sp>
    </p:spTree>
    <p:extLst>
      <p:ext uri="{BB962C8B-B14F-4D97-AF65-F5344CB8AC3E}">
        <p14:creationId xmlns:p14="http://schemas.microsoft.com/office/powerpoint/2010/main" val="4016231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D3E944-A255-4D5C-83D4-5F7E087E3613}" type="slidenum">
              <a:rPr lang="en-US" smtClean="0"/>
              <a:t>3</a:t>
            </a:fld>
            <a:endParaRPr lang="en-US"/>
          </a:p>
        </p:txBody>
      </p:sp>
    </p:spTree>
    <p:extLst>
      <p:ext uri="{BB962C8B-B14F-4D97-AF65-F5344CB8AC3E}">
        <p14:creationId xmlns:p14="http://schemas.microsoft.com/office/powerpoint/2010/main" val="351553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4</a:t>
            </a:fld>
            <a:endParaRPr lang="en-US"/>
          </a:p>
        </p:txBody>
      </p:sp>
    </p:spTree>
    <p:extLst>
      <p:ext uri="{BB962C8B-B14F-4D97-AF65-F5344CB8AC3E}">
        <p14:creationId xmlns:p14="http://schemas.microsoft.com/office/powerpoint/2010/main" val="32284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5</a:t>
            </a:fld>
            <a:endParaRPr lang="en-US"/>
          </a:p>
        </p:txBody>
      </p:sp>
    </p:spTree>
    <p:extLst>
      <p:ext uri="{BB962C8B-B14F-4D97-AF65-F5344CB8AC3E}">
        <p14:creationId xmlns:p14="http://schemas.microsoft.com/office/powerpoint/2010/main" val="29159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6</a:t>
            </a:fld>
            <a:endParaRPr lang="en-US"/>
          </a:p>
        </p:txBody>
      </p:sp>
    </p:spTree>
    <p:extLst>
      <p:ext uri="{BB962C8B-B14F-4D97-AF65-F5344CB8AC3E}">
        <p14:creationId xmlns:p14="http://schemas.microsoft.com/office/powerpoint/2010/main" val="59454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D3E944-A255-4D5C-83D4-5F7E087E3613}" type="slidenum">
              <a:rPr lang="en-US" smtClean="0"/>
              <a:t>7</a:t>
            </a:fld>
            <a:endParaRPr lang="en-US"/>
          </a:p>
        </p:txBody>
      </p:sp>
    </p:spTree>
    <p:extLst>
      <p:ext uri="{BB962C8B-B14F-4D97-AF65-F5344CB8AC3E}">
        <p14:creationId xmlns:p14="http://schemas.microsoft.com/office/powerpoint/2010/main" val="1111816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5"/>
          </p:nvPr>
        </p:nvSpPr>
        <p:spPr/>
        <p:txBody>
          <a:bodyPr/>
          <a:lstStyle/>
          <a:p>
            <a:fld id="{D5D3E944-A255-4D5C-83D4-5F7E087E3613}" type="slidenum">
              <a:rPr lang="en-US" smtClean="0"/>
              <a:t>8</a:t>
            </a:fld>
            <a:endParaRPr lang="en-US"/>
          </a:p>
        </p:txBody>
      </p:sp>
    </p:spTree>
    <p:extLst>
      <p:ext uri="{BB962C8B-B14F-4D97-AF65-F5344CB8AC3E}">
        <p14:creationId xmlns:p14="http://schemas.microsoft.com/office/powerpoint/2010/main" val="2943512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D5D3E944-A255-4D5C-83D4-5F7E087E3613}" type="slidenum">
              <a:rPr lang="en-US" smtClean="0"/>
              <a:t>9</a:t>
            </a:fld>
            <a:endParaRPr lang="en-US"/>
          </a:p>
        </p:txBody>
      </p:sp>
    </p:spTree>
    <p:extLst>
      <p:ext uri="{BB962C8B-B14F-4D97-AF65-F5344CB8AC3E}">
        <p14:creationId xmlns:p14="http://schemas.microsoft.com/office/powerpoint/2010/main" val="314805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CC4A-176D-44EC-927A-66608C711B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089E2A-6F50-4A17-ABB9-D5CF02FA5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C6252-D484-46F7-9A6D-15BF53372D1B}"/>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5" name="Footer Placeholder 4">
            <a:extLst>
              <a:ext uri="{FF2B5EF4-FFF2-40B4-BE49-F238E27FC236}">
                <a16:creationId xmlns:a16="http://schemas.microsoft.com/office/drawing/2014/main" id="{EC07C77D-1702-4325-9A35-B4DA9F053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4AB4E-A6BD-4E68-9313-9FD6EBF26F82}"/>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163381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A0BE-6852-4CF0-ACFB-7A37AA6AC9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037539-F9DA-4AA2-8B25-5B17E7A2E4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36B12-271B-46A7-BC40-E4F2F058DF9D}"/>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5" name="Footer Placeholder 4">
            <a:extLst>
              <a:ext uri="{FF2B5EF4-FFF2-40B4-BE49-F238E27FC236}">
                <a16:creationId xmlns:a16="http://schemas.microsoft.com/office/drawing/2014/main" id="{4B43ACEF-3D1D-4657-B38C-02578E1DF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71DE76-93CD-43F4-8F97-11FE8B0F6E80}"/>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399986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DD94D5-3444-4D9C-B2D6-EFCAD957BB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70BED0-3F37-4204-B376-106BACB069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55261-FBEF-4E61-8533-CD382EF5432A}"/>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5" name="Footer Placeholder 4">
            <a:extLst>
              <a:ext uri="{FF2B5EF4-FFF2-40B4-BE49-F238E27FC236}">
                <a16:creationId xmlns:a16="http://schemas.microsoft.com/office/drawing/2014/main" id="{BFCC9E2B-0223-4DE5-86E2-79598C2DB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9634D-7773-4D98-8668-FF8657FDB66D}"/>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2869357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2A09C-C79C-4991-BD1F-3DBB526F9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08995D-B73B-41D8-9616-DCE5D25B2A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819D8-7B2D-4785-B7EE-D78F67784EB9}"/>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5" name="Footer Placeholder 4">
            <a:extLst>
              <a:ext uri="{FF2B5EF4-FFF2-40B4-BE49-F238E27FC236}">
                <a16:creationId xmlns:a16="http://schemas.microsoft.com/office/drawing/2014/main" id="{CCCC1B67-7587-4347-AF7C-338264710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7453B-97A1-4D9C-9551-6A7DF93918C3}"/>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5085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FE58C-CDB9-4D18-8D50-E3781160B7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6CE35C-2AA7-4D79-B3E3-A786A2E6BD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923898-C38B-42BA-B2BD-38E21124B06E}"/>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5" name="Footer Placeholder 4">
            <a:extLst>
              <a:ext uri="{FF2B5EF4-FFF2-40B4-BE49-F238E27FC236}">
                <a16:creationId xmlns:a16="http://schemas.microsoft.com/office/drawing/2014/main" id="{1B7D529A-F563-4F2C-8FFD-3864053D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9398D-1209-4C33-A05F-E752D892EC81}"/>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47465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9259-7401-4550-89BC-B0ABFAF7FE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CACCC8-936B-460D-8501-36E50E706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49A07B-CA26-471C-A718-BA9415BF13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43B57B-AA46-4E8C-87EC-C05665BE3EA7}"/>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6" name="Footer Placeholder 5">
            <a:extLst>
              <a:ext uri="{FF2B5EF4-FFF2-40B4-BE49-F238E27FC236}">
                <a16:creationId xmlns:a16="http://schemas.microsoft.com/office/drawing/2014/main" id="{AFF090D7-E8F4-4ECE-95BE-DD9CABD87E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7809A8-1972-41F6-B031-8434F79C30FB}"/>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200564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D6F1-53ED-44CC-A8D4-1B3EC89002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B7AAB5-838D-4DA0-9899-9E25DBAA86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3868FD-8584-4C3A-8F77-D29499B75D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C49709-37E8-428F-B61A-D74220EB7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7FCC5F-AFF7-4C98-BA10-3170B89DA7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645A0D-AF28-484E-B9B3-C10C5B57AC77}"/>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8" name="Footer Placeholder 7">
            <a:extLst>
              <a:ext uri="{FF2B5EF4-FFF2-40B4-BE49-F238E27FC236}">
                <a16:creationId xmlns:a16="http://schemas.microsoft.com/office/drawing/2014/main" id="{868C1300-419C-44EB-B7BA-20A00864E3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BF527B-90FE-43C3-9D2E-C93525BD53D9}"/>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194054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8CD4-2EC1-4CD6-B632-71C9BF261F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B6C61B-E3B3-420C-A9BC-DDA4FBDC2AD5}"/>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4" name="Footer Placeholder 3">
            <a:extLst>
              <a:ext uri="{FF2B5EF4-FFF2-40B4-BE49-F238E27FC236}">
                <a16:creationId xmlns:a16="http://schemas.microsoft.com/office/drawing/2014/main" id="{4E192F7F-8137-403D-AD5D-3D710DB862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C520EE-9CFB-4835-96A1-040AE7C08200}"/>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237483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47BABE-D79B-49D1-BA3A-E36F8C2C3B37}"/>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3" name="Footer Placeholder 2">
            <a:extLst>
              <a:ext uri="{FF2B5EF4-FFF2-40B4-BE49-F238E27FC236}">
                <a16:creationId xmlns:a16="http://schemas.microsoft.com/office/drawing/2014/main" id="{482103C0-2EE2-4354-9DCE-716E284EB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B200BE-1F50-47B9-BE40-F6A413254303}"/>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168158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C1B2-9F33-4C9A-9866-FE70F583A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B1AA6F-498D-47E3-A34D-4591154C23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2C4EC2-868A-4BA4-8F09-B75D11ECB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2C750F-4732-4039-AE90-EED4174BBF6B}"/>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6" name="Footer Placeholder 5">
            <a:extLst>
              <a:ext uri="{FF2B5EF4-FFF2-40B4-BE49-F238E27FC236}">
                <a16:creationId xmlns:a16="http://schemas.microsoft.com/office/drawing/2014/main" id="{B150A432-2C2E-46B7-B63A-C9B890AB8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0F5568-E3C7-4E40-B326-E9DEE08E2636}"/>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3531977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1B732-4735-4639-948E-C6F9D9B91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C89050-D50E-40C8-BBCB-C71AAB5E92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EEEBB6-716E-4D80-AFDC-C5DD59AE4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2E746-E5DE-42EA-8E56-85CA9C2DA89A}"/>
              </a:ext>
            </a:extLst>
          </p:cNvPr>
          <p:cNvSpPr>
            <a:spLocks noGrp="1"/>
          </p:cNvSpPr>
          <p:nvPr>
            <p:ph type="dt" sz="half" idx="10"/>
          </p:nvPr>
        </p:nvSpPr>
        <p:spPr/>
        <p:txBody>
          <a:bodyPr/>
          <a:lstStyle/>
          <a:p>
            <a:fld id="{649CC436-7D9A-4802-B3D3-78324FBAD0A7}" type="datetimeFigureOut">
              <a:rPr lang="en-US" smtClean="0"/>
              <a:t>1/30/2023</a:t>
            </a:fld>
            <a:endParaRPr lang="en-US"/>
          </a:p>
        </p:txBody>
      </p:sp>
      <p:sp>
        <p:nvSpPr>
          <p:cNvPr id="6" name="Footer Placeholder 5">
            <a:extLst>
              <a:ext uri="{FF2B5EF4-FFF2-40B4-BE49-F238E27FC236}">
                <a16:creationId xmlns:a16="http://schemas.microsoft.com/office/drawing/2014/main" id="{FBBCEE1F-9643-4819-A529-6C7ACDB1A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44EC3B-7D09-4247-9CF5-2F498CC36DA3}"/>
              </a:ext>
            </a:extLst>
          </p:cNvPr>
          <p:cNvSpPr>
            <a:spLocks noGrp="1"/>
          </p:cNvSpPr>
          <p:nvPr>
            <p:ph type="sldNum" sz="quarter" idx="12"/>
          </p:nvPr>
        </p:nvSpPr>
        <p:spPr/>
        <p:txBody>
          <a:bodyPr/>
          <a:lstStyle/>
          <a:p>
            <a:fld id="{61001012-4C4F-4F3B-9188-9AF8ED62FEC1}" type="slidenum">
              <a:rPr lang="en-US" smtClean="0"/>
              <a:t>‹#›</a:t>
            </a:fld>
            <a:endParaRPr lang="en-US"/>
          </a:p>
        </p:txBody>
      </p:sp>
    </p:spTree>
    <p:extLst>
      <p:ext uri="{BB962C8B-B14F-4D97-AF65-F5344CB8AC3E}">
        <p14:creationId xmlns:p14="http://schemas.microsoft.com/office/powerpoint/2010/main" val="1418767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3BFF79-35D6-4B86-B0BF-CCFFA1EBE4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7B510C-1BA4-4F82-AF28-9044966A16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518107-6095-4650-8D71-B0A453E1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CC436-7D9A-4802-B3D3-78324FBAD0A7}" type="datetimeFigureOut">
              <a:rPr lang="en-US" smtClean="0"/>
              <a:t>1/30/2023</a:t>
            </a:fld>
            <a:endParaRPr lang="en-US"/>
          </a:p>
        </p:txBody>
      </p:sp>
      <p:sp>
        <p:nvSpPr>
          <p:cNvPr id="5" name="Footer Placeholder 4">
            <a:extLst>
              <a:ext uri="{FF2B5EF4-FFF2-40B4-BE49-F238E27FC236}">
                <a16:creationId xmlns:a16="http://schemas.microsoft.com/office/drawing/2014/main" id="{B7AE54B7-2AC0-4E01-84C7-2BC2433743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DEE523-0287-40F7-B87D-91E7A8C1C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01012-4C4F-4F3B-9188-9AF8ED62FEC1}" type="slidenum">
              <a:rPr lang="en-US" smtClean="0"/>
              <a:t>‹#›</a:t>
            </a:fld>
            <a:endParaRPr lang="en-US"/>
          </a:p>
        </p:txBody>
      </p:sp>
    </p:spTree>
    <p:extLst>
      <p:ext uri="{BB962C8B-B14F-4D97-AF65-F5344CB8AC3E}">
        <p14:creationId xmlns:p14="http://schemas.microsoft.com/office/powerpoint/2010/main" val="7120329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hyperlink" Target="https://www.youtube.com/watch?v=N7oz366X0-8" TargetMode="External"/><Relationship Id="rId3" Type="http://schemas.openxmlformats.org/officeDocument/2006/relationships/image" Target="../media/image4.png"/><Relationship Id="rId7" Type="http://schemas.openxmlformats.org/officeDocument/2006/relationships/hyperlink" Target="https://www.betterevaluation.org/tools-resources/developmental-evaluation-applying-complexity-concepts-enhance-innovation-us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dium.com/@jcoffman/are-you-really-ready-for-developmental-evaluation-you-may-have-to-get-out-of-your-own-way-9c7e8ae7584b" TargetMode="External"/><Relationship Id="rId5" Type="http://schemas.openxmlformats.org/officeDocument/2006/relationships/hyperlink" Target="https://www.minneapolisfoundation.org/onempls-fund/" TargetMode="Externa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030AE8-BEB5-4429-A312-05CD733CE69D}"/>
              </a:ext>
            </a:extLst>
          </p:cNvPr>
          <p:cNvPicPr>
            <a:picLocks noChangeAspect="1"/>
          </p:cNvPicPr>
          <p:nvPr/>
        </p:nvPicPr>
        <p:blipFill rotWithShape="1">
          <a:blip r:embed="rId3">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17" name="Title 16">
            <a:extLst>
              <a:ext uri="{FF2B5EF4-FFF2-40B4-BE49-F238E27FC236}">
                <a16:creationId xmlns:a16="http://schemas.microsoft.com/office/drawing/2014/main" id="{F458A5C5-3406-4258-A3E4-FC814F3ADB91}"/>
              </a:ext>
            </a:extLst>
          </p:cNvPr>
          <p:cNvSpPr>
            <a:spLocks noGrp="1"/>
          </p:cNvSpPr>
          <p:nvPr>
            <p:ph type="ctrTitle"/>
          </p:nvPr>
        </p:nvSpPr>
        <p:spPr>
          <a:xfrm>
            <a:off x="1104902" y="1108209"/>
            <a:ext cx="10281366" cy="3719230"/>
          </a:xfrm>
        </p:spPr>
        <p:txBody>
          <a:bodyPr anchor="t">
            <a:noAutofit/>
          </a:bodyPr>
          <a:lstStyle/>
          <a:p>
            <a:pPr algn="l">
              <a:lnSpc>
                <a:spcPts val="6800"/>
              </a:lnSpc>
            </a:pPr>
            <a:r>
              <a:rPr lang="en-US" sz="6600" spc="-150">
                <a:solidFill>
                  <a:schemeClr val="bg1"/>
                </a:solidFill>
              </a:rPr>
              <a:t>Developmental Evaluation: </a:t>
            </a:r>
            <a:br>
              <a:rPr lang="en-US" sz="6600" spc="-150">
                <a:solidFill>
                  <a:schemeClr val="bg1"/>
                </a:solidFill>
              </a:rPr>
            </a:br>
            <a:r>
              <a:rPr lang="en-US" sz="6600" spc="-150">
                <a:solidFill>
                  <a:schemeClr val="bg1"/>
                </a:solidFill>
              </a:rPr>
              <a:t>Why, How, and Making Better Decisions</a:t>
            </a:r>
          </a:p>
        </p:txBody>
      </p:sp>
      <p:sp>
        <p:nvSpPr>
          <p:cNvPr id="32" name="Rectangle 31">
            <a:extLst>
              <a:ext uri="{FF2B5EF4-FFF2-40B4-BE49-F238E27FC236}">
                <a16:creationId xmlns:a16="http://schemas.microsoft.com/office/drawing/2014/main" id="{6C7C5881-F6D2-4947-A4DC-A2FF9365843E}"/>
              </a:ext>
            </a:extLst>
          </p:cNvPr>
          <p:cNvSpPr/>
          <p:nvPr/>
        </p:nvSpPr>
        <p:spPr>
          <a:xfrm>
            <a:off x="1104902" y="6251555"/>
            <a:ext cx="9936628" cy="543162"/>
          </a:xfrm>
          <a:prstGeom prst="rect">
            <a:avLst/>
          </a:prstGeom>
        </p:spPr>
        <p:txBody>
          <a:bodyPr wrap="square">
            <a:spAutoFit/>
          </a:bodyPr>
          <a:lstStyle/>
          <a:p>
            <a:pPr algn="ctr">
              <a:lnSpc>
                <a:spcPct val="107000"/>
              </a:lnSpc>
            </a:pP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Patrice </a:t>
            </a:r>
            <a:r>
              <a:rPr lang="en-US" sz="14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Releford</a:t>
            </a: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Henriët Hendriks, Andrea Cummings, Jenny Johnson, and Brad Luckhardt </a:t>
            </a:r>
            <a:r>
              <a:rPr lang="en-US" sz="1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Wednesday, February 8, 2023</a:t>
            </a:r>
          </a:p>
          <a:p>
            <a:pPr>
              <a:lnSpc>
                <a:spcPct val="107000"/>
              </a:lnSpc>
            </a:pP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p:txBody>
      </p:sp>
      <p:grpSp>
        <p:nvGrpSpPr>
          <p:cNvPr id="4" name="Group 3">
            <a:extLst>
              <a:ext uri="{FF2B5EF4-FFF2-40B4-BE49-F238E27FC236}">
                <a16:creationId xmlns:a16="http://schemas.microsoft.com/office/drawing/2014/main" id="{C3F7D8AC-79B1-4ED3-9903-F1DDD12E0EEB}"/>
              </a:ext>
            </a:extLst>
          </p:cNvPr>
          <p:cNvGrpSpPr/>
          <p:nvPr/>
        </p:nvGrpSpPr>
        <p:grpSpPr>
          <a:xfrm>
            <a:off x="3369679" y="5390257"/>
            <a:ext cx="5452642" cy="550308"/>
            <a:chOff x="3449342" y="5390257"/>
            <a:chExt cx="5452642" cy="550308"/>
          </a:xfrm>
        </p:grpSpPr>
        <p:pic>
          <p:nvPicPr>
            <p:cNvPr id="22" name="Picture 21" descr="A picture containing drawing, plate&#10;&#10;Description automatically generated">
              <a:extLst>
                <a:ext uri="{FF2B5EF4-FFF2-40B4-BE49-F238E27FC236}">
                  <a16:creationId xmlns:a16="http://schemas.microsoft.com/office/drawing/2014/main" id="{EF86D7CC-0AB8-485C-AE47-AB3C97AD38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342" y="5390257"/>
              <a:ext cx="2435522" cy="550308"/>
            </a:xfrm>
            <a:prstGeom prst="rect">
              <a:avLst/>
            </a:prstGeom>
          </p:spPr>
        </p:pic>
        <p:pic>
          <p:nvPicPr>
            <p:cNvPr id="1026" name="Picture 2" descr="Terraluna Collaborative">
              <a:extLst>
                <a:ext uri="{FF2B5EF4-FFF2-40B4-BE49-F238E27FC236}">
                  <a16:creationId xmlns:a16="http://schemas.microsoft.com/office/drawing/2014/main" id="{8010DD7F-2BD2-40B9-96DB-955CA16489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9680" y="5390257"/>
              <a:ext cx="2432304" cy="50470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4537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317919" cy="631455"/>
          </a:xfrm>
          <a:prstGeom prst="rect">
            <a:avLst/>
          </a:prstGeom>
        </p:spPr>
        <p:txBody>
          <a:bodyPr wrap="square" lIns="91440" tIns="45720" rIns="91440" bIns="45720" anchor="t">
            <a:spAutoFit/>
          </a:bodyPr>
          <a:lstStyle/>
          <a:p>
            <a:pPr>
              <a:lnSpc>
                <a:spcPts val="4200"/>
              </a:lnSpc>
            </a:pPr>
            <a:r>
              <a:rPr lang="en-US" sz="4000">
                <a:solidFill>
                  <a:schemeClr val="tx2"/>
                </a:solidFill>
                <a:latin typeface="+mj-lt"/>
                <a:ea typeface="Calibri" panose="020F0502020204030204" pitchFamily="34" charset="0"/>
                <a:cs typeface="Times New Roman"/>
              </a:rPr>
              <a:t>Complexity of OneMPLS Fund</a:t>
            </a: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1364443"/>
            <a:ext cx="10181383" cy="451955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91440" rtlCol="0" anchor="ctr">
            <a:normAutofit/>
          </a:bodyP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342900" indent="-342900">
              <a:lnSpc>
                <a:spcPct val="120000"/>
              </a:lnSpc>
              <a:spcBef>
                <a:spcPts val="600"/>
              </a:spcBef>
              <a:buClr>
                <a:schemeClr val="accent3"/>
              </a:buClr>
              <a:buSzPct val="75000"/>
              <a:buFont typeface="Arial" panose="020B0604020202020204" pitchFamily="34" charset="0"/>
              <a:buChar char="•"/>
            </a:pPr>
            <a:r>
              <a:rPr lang="en-US" sz="3200">
                <a:solidFill>
                  <a:schemeClr val="tx2"/>
                </a:solidFill>
              </a:rPr>
              <a:t>Three grant rounds happened in very different moments. </a:t>
            </a:r>
            <a:endParaRPr lang="en-US" sz="3200">
              <a:solidFill>
                <a:schemeClr val="tx2"/>
              </a:solidFill>
              <a:cs typeface="Arial"/>
            </a:endParaRPr>
          </a:p>
          <a:p>
            <a:pPr marL="342900" indent="-342900">
              <a:lnSpc>
                <a:spcPct val="120000"/>
              </a:lnSpc>
              <a:spcBef>
                <a:spcPts val="600"/>
              </a:spcBef>
              <a:buClr>
                <a:schemeClr val="accent3"/>
              </a:buClr>
              <a:buSzPct val="75000"/>
              <a:buFont typeface="Arial" panose="020B0604020202020204" pitchFamily="34" charset="0"/>
              <a:buChar char="•"/>
            </a:pPr>
            <a:r>
              <a:rPr lang="en-US" sz="3200">
                <a:solidFill>
                  <a:schemeClr val="tx2"/>
                </a:solidFill>
              </a:rPr>
              <a:t>The identity of the OneMPLS Fund evolved rapidly during 2019 and 2020. </a:t>
            </a:r>
            <a:endParaRPr lang="en-US" sz="3200">
              <a:solidFill>
                <a:schemeClr val="tx2"/>
              </a:solidFill>
              <a:cs typeface="Arial"/>
            </a:endParaRPr>
          </a:p>
          <a:p>
            <a:pPr marL="342900" indent="-342900">
              <a:lnSpc>
                <a:spcPct val="120000"/>
              </a:lnSpc>
              <a:spcBef>
                <a:spcPts val="600"/>
              </a:spcBef>
              <a:buClr>
                <a:schemeClr val="accent3"/>
              </a:buClr>
              <a:buSzPct val="75000"/>
              <a:buFont typeface="Arial" panose="020B0604020202020204" pitchFamily="34" charset="0"/>
              <a:buChar char="•"/>
            </a:pPr>
            <a:r>
              <a:rPr lang="en-US" sz="3200">
                <a:solidFill>
                  <a:schemeClr val="tx2"/>
                </a:solidFill>
                <a:ea typeface="+mn-lt"/>
                <a:cs typeface="+mn-lt"/>
              </a:rPr>
              <a:t>The moment when donors contributed and when grantees received support affected their perceptions of the fund and its purpose.</a:t>
            </a:r>
            <a:endParaRPr lang="en-US" sz="3200">
              <a:solidFill>
                <a:schemeClr val="tx2"/>
              </a:solidFill>
            </a:endParaRPr>
          </a:p>
        </p:txBody>
      </p:sp>
    </p:spTree>
    <p:extLst>
      <p:ext uri="{BB962C8B-B14F-4D97-AF65-F5344CB8AC3E}">
        <p14:creationId xmlns:p14="http://schemas.microsoft.com/office/powerpoint/2010/main" val="33431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2" y="657893"/>
            <a:ext cx="9071458" cy="631455"/>
          </a:xfrm>
          <a:prstGeom prst="rect">
            <a:avLst/>
          </a:prstGeom>
        </p:spPr>
        <p:txBody>
          <a:bodyPr wrap="square" lIns="91440" tIns="45720" rIns="91440" bIns="45720" anchor="t">
            <a:spAutoFit/>
          </a:bodyPr>
          <a:lstStyle/>
          <a:p>
            <a:pPr>
              <a:lnSpc>
                <a:spcPts val="4200"/>
              </a:lnSpc>
            </a:pPr>
            <a:r>
              <a:rPr lang="en-US" sz="4000">
                <a:solidFill>
                  <a:schemeClr val="accent3"/>
                </a:solidFill>
                <a:latin typeface="+mj-lt"/>
                <a:ea typeface="Calibri" panose="020F0502020204030204" pitchFamily="34" charset="0"/>
                <a:cs typeface="Times New Roman"/>
              </a:rPr>
              <a:t>Journaling </a:t>
            </a:r>
            <a:endParaRPr lang="en-US" sz="4000">
              <a:solidFill>
                <a:schemeClr val="accent3"/>
              </a:solidFill>
              <a:latin typeface="+mj-lt"/>
              <a:cs typeface="Times New Roman"/>
            </a:endParaRP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8" name="TextBox 7">
            <a:extLst>
              <a:ext uri="{FF2B5EF4-FFF2-40B4-BE49-F238E27FC236}">
                <a16:creationId xmlns:a16="http://schemas.microsoft.com/office/drawing/2014/main" id="{2581E13B-66BE-414A-9629-E456DADEAAB4}"/>
              </a:ext>
            </a:extLst>
          </p:cNvPr>
          <p:cNvSpPr txBox="1"/>
          <p:nvPr/>
        </p:nvSpPr>
        <p:spPr>
          <a:xfrm>
            <a:off x="1078382" y="1577908"/>
            <a:ext cx="10358079" cy="4083589"/>
          </a:xfrm>
          <a:prstGeom prst="rect">
            <a:avLst/>
          </a:prstGeom>
          <a:noFill/>
        </p:spPr>
        <p:txBody>
          <a:bodyPr wrap="square" lIns="91440" tIns="45720" rIns="91440" bIns="45720" rtlCol="0" anchor="t">
            <a:normAutofit/>
          </a:bodyPr>
          <a:lstStyle/>
          <a:p>
            <a:pPr marL="457200" indent="-457200">
              <a:spcBef>
                <a:spcPts val="1800"/>
              </a:spcBef>
              <a:buClr>
                <a:schemeClr val="tx2"/>
              </a:buClr>
              <a:buSzPct val="90000"/>
              <a:buAutoNum type="alphaUcPeriod"/>
            </a:pPr>
            <a:r>
              <a:rPr lang="en-US" sz="2800" dirty="0">
                <a:solidFill>
                  <a:schemeClr val="tx2"/>
                </a:solidFill>
                <a:cs typeface="Arial"/>
              </a:rPr>
              <a:t>Think about a Fund, Program, or Process in your organization that you are interested in for evaluation.</a:t>
            </a:r>
            <a:endParaRPr lang="en-US" sz="2800" dirty="0">
              <a:solidFill>
                <a:schemeClr val="tx2"/>
              </a:solidFill>
            </a:endParaRPr>
          </a:p>
          <a:p>
            <a:pPr marL="457200" indent="-457200">
              <a:spcBef>
                <a:spcPts val="1800"/>
              </a:spcBef>
              <a:buClr>
                <a:schemeClr val="tx2"/>
              </a:buClr>
              <a:buSzPct val="90000"/>
              <a:buAutoNum type="alphaUcPeriod"/>
            </a:pPr>
            <a:r>
              <a:rPr lang="en-US" sz="2800" dirty="0">
                <a:solidFill>
                  <a:schemeClr val="tx2"/>
                </a:solidFill>
                <a:cs typeface="Arial"/>
              </a:rPr>
              <a:t>Where would you put that Fund, Program, or Process: Obvious, Complicated, or Complex?</a:t>
            </a:r>
          </a:p>
          <a:p>
            <a:pPr marL="457200" indent="-457200">
              <a:spcBef>
                <a:spcPts val="1800"/>
              </a:spcBef>
              <a:buClr>
                <a:schemeClr val="tx2"/>
              </a:buClr>
              <a:buSzPct val="90000"/>
              <a:buAutoNum type="alphaUcPeriod"/>
            </a:pPr>
            <a:r>
              <a:rPr lang="en-US" sz="2800" dirty="0">
                <a:solidFill>
                  <a:schemeClr val="tx2"/>
                </a:solidFill>
                <a:cs typeface="Arial"/>
              </a:rPr>
              <a:t>Which type of evaluation might be the best fit: Formative, Summative, or Developmental Evaluation?</a:t>
            </a:r>
          </a:p>
        </p:txBody>
      </p:sp>
    </p:spTree>
    <p:extLst>
      <p:ext uri="{BB962C8B-B14F-4D97-AF65-F5344CB8AC3E}">
        <p14:creationId xmlns:p14="http://schemas.microsoft.com/office/powerpoint/2010/main" val="402390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41969" y="2843968"/>
            <a:ext cx="10108062" cy="1170064"/>
          </a:xfrm>
          <a:prstGeom prst="rect">
            <a:avLst/>
          </a:prstGeom>
        </p:spPr>
        <p:txBody>
          <a:bodyPr wrap="square">
            <a:spAutoFit/>
          </a:bodyPr>
          <a:lstStyle/>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Developmental Evaluation </a:t>
            </a:r>
          </a:p>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in Practice </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Tree>
    <p:extLst>
      <p:ext uri="{BB962C8B-B14F-4D97-AF65-F5344CB8AC3E}">
        <p14:creationId xmlns:p14="http://schemas.microsoft.com/office/powerpoint/2010/main" val="10353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317919" cy="631455"/>
          </a:xfrm>
          <a:prstGeom prst="rect">
            <a:avLst/>
          </a:prstGeom>
        </p:spPr>
        <p:txBody>
          <a:bodyPr wrap="square" lIns="91440" tIns="45720" rIns="91440" bIns="45720" anchor="t">
            <a:spAutoFit/>
          </a:bodyPr>
          <a:lstStyle/>
          <a:p>
            <a:pPr>
              <a:lnSpc>
                <a:spcPts val="4200"/>
              </a:lnSpc>
            </a:pPr>
            <a:r>
              <a:rPr lang="en-US" sz="4000">
                <a:solidFill>
                  <a:schemeClr val="tx2"/>
                </a:solidFill>
                <a:latin typeface="+mj-lt"/>
                <a:ea typeface="Calibri" panose="020F0502020204030204" pitchFamily="34" charset="0"/>
                <a:cs typeface="Times New Roman"/>
              </a:rPr>
              <a:t>Process Plan vs. Reality</a:t>
            </a:r>
          </a:p>
        </p:txBody>
      </p:sp>
      <p:graphicFrame>
        <p:nvGraphicFramePr>
          <p:cNvPr id="8" name="Diagram 2">
            <a:extLst>
              <a:ext uri="{FF2B5EF4-FFF2-40B4-BE49-F238E27FC236}">
                <a16:creationId xmlns:a16="http://schemas.microsoft.com/office/drawing/2014/main" id="{CEF09639-9B76-4BC4-A6CB-B5FDBBCC1F77}"/>
              </a:ext>
            </a:extLst>
          </p:cNvPr>
          <p:cNvGraphicFramePr/>
          <p:nvPr>
            <p:extLst>
              <p:ext uri="{D42A27DB-BD31-4B8C-83A1-F6EECF244321}">
                <p14:modId xmlns:p14="http://schemas.microsoft.com/office/powerpoint/2010/main" val="3414104515"/>
              </p:ext>
            </p:extLst>
          </p:nvPr>
        </p:nvGraphicFramePr>
        <p:xfrm>
          <a:off x="1000664" y="1060850"/>
          <a:ext cx="10585699" cy="536775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1630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317919" cy="1170064"/>
          </a:xfrm>
          <a:prstGeom prst="rect">
            <a:avLst/>
          </a:prstGeom>
        </p:spPr>
        <p:txBody>
          <a:bodyPr wrap="square" lIns="91440" tIns="45720" rIns="91440" bIns="45720" anchor="t">
            <a:spAutoFit/>
          </a:bodyPr>
          <a:lstStyle/>
          <a:p>
            <a:pPr>
              <a:lnSpc>
                <a:spcPts val="4200"/>
              </a:lnSpc>
            </a:pPr>
            <a:r>
              <a:rPr lang="en-US" sz="4000">
                <a:solidFill>
                  <a:schemeClr val="tx2"/>
                </a:solidFill>
                <a:latin typeface="+mj-lt"/>
                <a:cs typeface="Times New Roman" panose="02020603050405020304" pitchFamily="18" charset="0"/>
              </a:rPr>
              <a:t>What Developmental Evaluation Sounds Like</a:t>
            </a:r>
            <a:endParaRPr lang="en-US" sz="4000">
              <a:solidFill>
                <a:schemeClr val="tx2"/>
              </a:solidFill>
              <a:latin typeface="+mj-lt"/>
            </a:endParaRP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1750979"/>
            <a:ext cx="10181383" cy="4133014"/>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91440" rtlCol="0" anchor="ctr">
            <a:normAutofit fontScale="62500" lnSpcReduction="20000"/>
          </a:bodyP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20000"/>
              </a:lnSpc>
              <a:spcBef>
                <a:spcPts val="600"/>
              </a:spcBef>
              <a:buClr>
                <a:schemeClr val="accent3"/>
              </a:buClr>
              <a:buSzPct val="75000"/>
            </a:pPr>
            <a:r>
              <a:rPr lang="en-US" sz="3400" u="sng"/>
              <a:t>Insight from Grantee:</a:t>
            </a:r>
          </a:p>
          <a:p>
            <a:pPr>
              <a:lnSpc>
                <a:spcPct val="120000"/>
              </a:lnSpc>
              <a:spcBef>
                <a:spcPts val="600"/>
              </a:spcBef>
              <a:buClr>
                <a:schemeClr val="accent3"/>
              </a:buClr>
              <a:buSzPct val="75000"/>
            </a:pPr>
            <a:r>
              <a:rPr lang="en-US" sz="3400" i="1">
                <a:solidFill>
                  <a:schemeClr val="tx2"/>
                </a:solidFill>
              </a:rPr>
              <a:t>“Responsiveness is about letting communities determine what is priority and using our resources, whether that be human or process or financial or just influence, to be able to make sure that communities are heard. To make sure that community ideas are at the center of how we move forward or address certain challenges and things.”</a:t>
            </a:r>
          </a:p>
          <a:p>
            <a:pPr>
              <a:lnSpc>
                <a:spcPct val="120000"/>
              </a:lnSpc>
              <a:spcBef>
                <a:spcPts val="1800"/>
              </a:spcBef>
              <a:buClr>
                <a:schemeClr val="accent3"/>
              </a:buClr>
              <a:buSzPct val="75000"/>
            </a:pPr>
            <a:r>
              <a:rPr lang="en-US" sz="3400" u="sng"/>
              <a:t>Insight from Donor:</a:t>
            </a:r>
          </a:p>
          <a:p>
            <a:pPr>
              <a:lnSpc>
                <a:spcPct val="120000"/>
              </a:lnSpc>
              <a:spcBef>
                <a:spcPts val="600"/>
              </a:spcBef>
              <a:buClr>
                <a:schemeClr val="accent3"/>
              </a:buClr>
              <a:buSzPct val="75000"/>
            </a:pPr>
            <a:r>
              <a:rPr lang="en-US" sz="3400" i="1">
                <a:solidFill>
                  <a:schemeClr val="tx2"/>
                </a:solidFill>
              </a:rPr>
              <a:t>“I would like to see the leaders of this fund staying alert, being in a receptive mind, being on the lookout. That's the role the Foundation can play because donors are busy - they've got kids, work, stuff happening - grantees are too busy - they are out there doing the work in the city. The Foundation’s role is to be paying attention and being ready to respond as needed.”</a:t>
            </a:r>
          </a:p>
        </p:txBody>
      </p:sp>
    </p:spTree>
    <p:extLst>
      <p:ext uri="{BB962C8B-B14F-4D97-AF65-F5344CB8AC3E}">
        <p14:creationId xmlns:p14="http://schemas.microsoft.com/office/powerpoint/2010/main" val="105359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317919" cy="631455"/>
          </a:xfrm>
          <a:prstGeom prst="rect">
            <a:avLst/>
          </a:prstGeom>
        </p:spPr>
        <p:txBody>
          <a:bodyPr wrap="square" lIns="91440" tIns="45720" rIns="91440" bIns="45720" anchor="t">
            <a:spAutoFit/>
          </a:bodyPr>
          <a:lstStyle/>
          <a:p>
            <a:pPr>
              <a:lnSpc>
                <a:spcPts val="4200"/>
              </a:lnSpc>
            </a:pPr>
            <a:r>
              <a:rPr lang="en-US" sz="4000">
                <a:solidFill>
                  <a:schemeClr val="tx2"/>
                </a:solidFill>
                <a:latin typeface="+mj-lt"/>
                <a:ea typeface="Calibri" panose="020F0502020204030204" pitchFamily="34" charset="0"/>
                <a:cs typeface="Times New Roman" panose="02020603050405020304" pitchFamily="18" charset="0"/>
              </a:rPr>
              <a:t>What We Learned for Impact Team</a:t>
            </a:r>
            <a:endParaRPr lang="en-US" sz="4000">
              <a:solidFill>
                <a:schemeClr val="tx2"/>
              </a:solidFill>
              <a:latin typeface="+mj-lt"/>
            </a:endParaRP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1364443"/>
            <a:ext cx="10181383" cy="451955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91440" rtlCol="0" anchor="ctr">
            <a:normAutofit/>
          </a:bodyP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342900" indent="-342900">
              <a:lnSpc>
                <a:spcPct val="120000"/>
              </a:lnSpc>
              <a:spcBef>
                <a:spcPts val="600"/>
              </a:spcBef>
              <a:buClr>
                <a:schemeClr val="accent3"/>
              </a:buClr>
              <a:buSzPct val="75000"/>
              <a:buFont typeface="Arial" panose="020B0604020202020204" pitchFamily="34" charset="0"/>
              <a:buChar char="•"/>
            </a:pPr>
            <a:r>
              <a:rPr lang="en-US" sz="3400" dirty="0">
                <a:solidFill>
                  <a:schemeClr val="tx2"/>
                </a:solidFill>
              </a:rPr>
              <a:t>Responsiveness</a:t>
            </a:r>
          </a:p>
          <a:p>
            <a:pPr marL="342900" indent="-342900">
              <a:lnSpc>
                <a:spcPct val="120000"/>
              </a:lnSpc>
              <a:spcBef>
                <a:spcPts val="600"/>
              </a:spcBef>
              <a:buClr>
                <a:schemeClr val="accent3"/>
              </a:buClr>
              <a:buSzPct val="75000"/>
              <a:buFont typeface="Arial" panose="020B0604020202020204" pitchFamily="34" charset="0"/>
              <a:buChar char="•"/>
            </a:pPr>
            <a:r>
              <a:rPr lang="en-US" sz="3400" dirty="0">
                <a:solidFill>
                  <a:schemeClr val="tx2"/>
                </a:solidFill>
              </a:rPr>
              <a:t>Value Quick Decisions &amp; Allocation of Resources</a:t>
            </a:r>
          </a:p>
          <a:p>
            <a:pPr marL="342900" indent="-342900">
              <a:lnSpc>
                <a:spcPct val="120000"/>
              </a:lnSpc>
              <a:spcBef>
                <a:spcPts val="600"/>
              </a:spcBef>
              <a:buClr>
                <a:schemeClr val="accent3"/>
              </a:buClr>
              <a:buSzPct val="75000"/>
              <a:buFont typeface="Arial" panose="020B0604020202020204" pitchFamily="34" charset="0"/>
              <a:buChar char="•"/>
            </a:pPr>
            <a:r>
              <a:rPr lang="en-US" sz="3400" dirty="0">
                <a:solidFill>
                  <a:schemeClr val="tx2"/>
                </a:solidFill>
              </a:rPr>
              <a:t>Grateful for Flexibility &amp; Opportunities to Innovate</a:t>
            </a:r>
          </a:p>
          <a:p>
            <a:pPr marL="342900" indent="-342900">
              <a:lnSpc>
                <a:spcPct val="120000"/>
              </a:lnSpc>
              <a:spcBef>
                <a:spcPts val="600"/>
              </a:spcBef>
              <a:buClr>
                <a:schemeClr val="accent3"/>
              </a:buClr>
              <a:buSzPct val="75000"/>
              <a:buFont typeface="Arial" panose="020B0604020202020204" pitchFamily="34" charset="0"/>
              <a:buChar char="•"/>
            </a:pPr>
            <a:r>
              <a:rPr lang="en-US" sz="3400" dirty="0">
                <a:solidFill>
                  <a:schemeClr val="tx2"/>
                </a:solidFill>
              </a:rPr>
              <a:t>Appreciate Simple Application Process</a:t>
            </a:r>
          </a:p>
          <a:p>
            <a:pPr marL="342900" indent="-342900">
              <a:lnSpc>
                <a:spcPct val="120000"/>
              </a:lnSpc>
              <a:spcBef>
                <a:spcPts val="600"/>
              </a:spcBef>
              <a:buClr>
                <a:schemeClr val="accent3"/>
              </a:buClr>
              <a:buSzPct val="75000"/>
              <a:buFont typeface="Arial" panose="020B0604020202020204" pitchFamily="34" charset="0"/>
              <a:buChar char="•"/>
            </a:pPr>
            <a:r>
              <a:rPr lang="en-US" sz="3400" dirty="0">
                <a:solidFill>
                  <a:schemeClr val="tx2"/>
                </a:solidFill>
              </a:rPr>
              <a:t>Would Prefer Conversational Reporting</a:t>
            </a:r>
          </a:p>
        </p:txBody>
      </p:sp>
    </p:spTree>
    <p:extLst>
      <p:ext uri="{BB962C8B-B14F-4D97-AF65-F5344CB8AC3E}">
        <p14:creationId xmlns:p14="http://schemas.microsoft.com/office/powerpoint/2010/main" val="124023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317919" cy="631455"/>
          </a:xfrm>
          <a:prstGeom prst="rect">
            <a:avLst/>
          </a:prstGeom>
        </p:spPr>
        <p:txBody>
          <a:bodyPr wrap="square" lIns="91440" tIns="45720" rIns="91440" bIns="45720" anchor="t">
            <a:spAutoFit/>
          </a:bodyPr>
          <a:lstStyle/>
          <a:p>
            <a:pPr>
              <a:lnSpc>
                <a:spcPts val="4200"/>
              </a:lnSpc>
            </a:pPr>
            <a:r>
              <a:rPr lang="en-US" sz="4000">
                <a:solidFill>
                  <a:schemeClr val="tx2"/>
                </a:solidFill>
                <a:latin typeface="+mj-lt"/>
                <a:ea typeface="Calibri" panose="020F0502020204030204" pitchFamily="34" charset="0"/>
                <a:cs typeface="Times New Roman" panose="02020603050405020304" pitchFamily="18" charset="0"/>
              </a:rPr>
              <a:t>Grantee Insights</a:t>
            </a:r>
            <a:endParaRPr lang="en-US" sz="4000">
              <a:solidFill>
                <a:schemeClr val="tx2"/>
              </a:solidFill>
              <a:latin typeface="+mj-lt"/>
            </a:endParaRP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1364443"/>
            <a:ext cx="10181383" cy="451955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0" rtlCol="0" anchor="ctr">
            <a:normAutofit/>
          </a:bodyP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lvl="0" indent="-285750">
              <a:lnSpc>
                <a:spcPct val="100000"/>
              </a:lnSpc>
              <a:spcAft>
                <a:spcPts val="600"/>
              </a:spcAft>
              <a:buClr>
                <a:schemeClr val="accent3"/>
              </a:buClr>
              <a:buSzPct val="75000"/>
              <a:buFont typeface="Arial" panose="020B0604020202020204" pitchFamily="34" charset="0"/>
              <a:buChar char="•"/>
            </a:pPr>
            <a:r>
              <a:rPr lang="en-US" sz="3400" dirty="0">
                <a:solidFill>
                  <a:schemeClr val="tx2"/>
                </a:solidFill>
              </a:rPr>
              <a:t>Increased inclusivity and community engagement </a:t>
            </a:r>
          </a:p>
          <a:p>
            <a:pPr marL="285750" indent="-285750">
              <a:lnSpc>
                <a:spcPct val="150000"/>
              </a:lnSpc>
              <a:spcAft>
                <a:spcPts val="600"/>
              </a:spcAft>
              <a:buClr>
                <a:schemeClr val="accent3"/>
              </a:buClr>
              <a:buSzPct val="75000"/>
              <a:buFont typeface="Arial" panose="020B0604020202020204" pitchFamily="34" charset="0"/>
              <a:buChar char="•"/>
            </a:pPr>
            <a:r>
              <a:rPr lang="en-US" sz="3400" dirty="0">
                <a:solidFill>
                  <a:schemeClr val="tx2"/>
                </a:solidFill>
              </a:rPr>
              <a:t>Program and service continuity</a:t>
            </a:r>
          </a:p>
          <a:p>
            <a:pPr marL="285750" indent="-285750">
              <a:lnSpc>
                <a:spcPct val="150000"/>
              </a:lnSpc>
              <a:spcAft>
                <a:spcPts val="600"/>
              </a:spcAft>
              <a:buClr>
                <a:schemeClr val="accent3"/>
              </a:buClr>
              <a:buSzPct val="75000"/>
              <a:buFont typeface="Arial" panose="020B0604020202020204" pitchFamily="34" charset="0"/>
              <a:buChar char="•"/>
            </a:pPr>
            <a:r>
              <a:rPr lang="en-US" sz="3400" dirty="0">
                <a:solidFill>
                  <a:schemeClr val="tx2"/>
                </a:solidFill>
              </a:rPr>
              <a:t>Plan for and adapt to changes</a:t>
            </a:r>
            <a:endParaRPr lang="en-US" sz="3400" dirty="0">
              <a:solidFill>
                <a:schemeClr val="tx2"/>
              </a:solidFill>
              <a:cs typeface="Arial"/>
            </a:endParaRPr>
          </a:p>
          <a:p>
            <a:pPr marL="285750" lvl="0" indent="-285750">
              <a:lnSpc>
                <a:spcPct val="150000"/>
              </a:lnSpc>
              <a:spcAft>
                <a:spcPts val="600"/>
              </a:spcAft>
              <a:buClr>
                <a:schemeClr val="accent3"/>
              </a:buClr>
              <a:buSzPct val="75000"/>
              <a:buFont typeface="Arial" panose="020B0604020202020204" pitchFamily="34" charset="0"/>
              <a:buChar char="•"/>
            </a:pPr>
            <a:r>
              <a:rPr lang="en-US" sz="3400" dirty="0">
                <a:solidFill>
                  <a:schemeClr val="tx2"/>
                </a:solidFill>
              </a:rPr>
              <a:t>Be responsive to the community's needs</a:t>
            </a:r>
          </a:p>
          <a:p>
            <a:pPr marL="285750" lvl="0" indent="-285750">
              <a:lnSpc>
                <a:spcPct val="150000"/>
              </a:lnSpc>
              <a:spcAft>
                <a:spcPts val="600"/>
              </a:spcAft>
              <a:buClr>
                <a:schemeClr val="accent3"/>
              </a:buClr>
              <a:buSzPct val="75000"/>
              <a:buFont typeface="Arial" panose="020B0604020202020204" pitchFamily="34" charset="0"/>
              <a:buChar char="•"/>
            </a:pPr>
            <a:r>
              <a:rPr lang="en-US" sz="3400" dirty="0">
                <a:solidFill>
                  <a:schemeClr val="tx2"/>
                </a:solidFill>
              </a:rPr>
              <a:t>Bridging a gap in financial support</a:t>
            </a:r>
            <a:endParaRPr lang="en-US" sz="3400" dirty="0">
              <a:solidFill>
                <a:schemeClr val="tx2"/>
              </a:solidFill>
              <a:cs typeface="Arial"/>
            </a:endParaRPr>
          </a:p>
        </p:txBody>
      </p:sp>
    </p:spTree>
    <p:extLst>
      <p:ext uri="{BB962C8B-B14F-4D97-AF65-F5344CB8AC3E}">
        <p14:creationId xmlns:p14="http://schemas.microsoft.com/office/powerpoint/2010/main" val="41892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317919" cy="1170064"/>
          </a:xfrm>
          <a:prstGeom prst="rect">
            <a:avLst/>
          </a:prstGeom>
        </p:spPr>
        <p:txBody>
          <a:bodyPr wrap="square" lIns="91440" tIns="45720" rIns="91440" bIns="45720" anchor="t">
            <a:spAutoFit/>
          </a:bodyPr>
          <a:lstStyle/>
          <a:p>
            <a:pPr>
              <a:lnSpc>
                <a:spcPts val="4200"/>
              </a:lnSpc>
            </a:pPr>
            <a:r>
              <a:rPr lang="en-US" sz="4000">
                <a:solidFill>
                  <a:schemeClr val="tx2"/>
                </a:solidFill>
                <a:latin typeface="+mj-lt"/>
                <a:ea typeface="Calibri" panose="020F0502020204030204" pitchFamily="34" charset="0"/>
                <a:cs typeface="Times New Roman" panose="02020603050405020304" pitchFamily="18" charset="0"/>
              </a:rPr>
              <a:t>What We Learned for Philanthropic Services</a:t>
            </a: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1599459"/>
            <a:ext cx="10181383" cy="4284534"/>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91440" rtlCol="0" anchor="ctr">
            <a:normAutofit/>
          </a:bodyP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lvl="0" indent="-285750">
              <a:lnSpc>
                <a:spcPct val="150000"/>
              </a:lnSpc>
              <a:buClr>
                <a:schemeClr val="accent3"/>
              </a:buClr>
              <a:buSzPct val="75000"/>
              <a:buFont typeface="Arial" panose="020B0604020202020204" pitchFamily="34" charset="0"/>
              <a:buChar char="•"/>
            </a:pPr>
            <a:r>
              <a:rPr lang="en-US" sz="2800">
                <a:solidFill>
                  <a:schemeClr val="tx2"/>
                </a:solidFill>
              </a:rPr>
              <a:t>Trust in the Minneapolis Foundation</a:t>
            </a:r>
          </a:p>
          <a:p>
            <a:pPr marL="285750" lvl="0" indent="-285750">
              <a:lnSpc>
                <a:spcPct val="150000"/>
              </a:lnSpc>
              <a:buClr>
                <a:schemeClr val="accent3"/>
              </a:buClr>
              <a:buSzPct val="75000"/>
              <a:buFont typeface="Arial" panose="020B0604020202020204" pitchFamily="34" charset="0"/>
              <a:buChar char="•"/>
            </a:pPr>
            <a:r>
              <a:rPr lang="en-US" sz="2800">
                <a:solidFill>
                  <a:schemeClr val="tx2"/>
                </a:solidFill>
              </a:rPr>
              <a:t>Desire to Make a Meaningful Impact in Minneapolis</a:t>
            </a:r>
          </a:p>
          <a:p>
            <a:pPr marL="285750" lvl="0" indent="-285750">
              <a:lnSpc>
                <a:spcPct val="150000"/>
              </a:lnSpc>
              <a:buClr>
                <a:schemeClr val="accent3"/>
              </a:buClr>
              <a:buSzPct val="75000"/>
              <a:buFont typeface="Arial" panose="020B0604020202020204" pitchFamily="34" charset="0"/>
              <a:buChar char="•"/>
            </a:pPr>
            <a:r>
              <a:rPr lang="en-US" sz="2800">
                <a:solidFill>
                  <a:schemeClr val="tx2"/>
                </a:solidFill>
              </a:rPr>
              <a:t>Value of the OneMPLS Fund</a:t>
            </a:r>
          </a:p>
          <a:p>
            <a:pPr marL="285750" lvl="0" indent="-285750">
              <a:lnSpc>
                <a:spcPct val="150000"/>
              </a:lnSpc>
              <a:buClr>
                <a:schemeClr val="accent3"/>
              </a:buClr>
              <a:buSzPct val="75000"/>
              <a:buFont typeface="Arial" panose="020B0604020202020204" pitchFamily="34" charset="0"/>
              <a:buChar char="•"/>
            </a:pPr>
            <a:r>
              <a:rPr lang="en-US" sz="2800">
                <a:solidFill>
                  <a:schemeClr val="tx2"/>
                </a:solidFill>
              </a:rPr>
              <a:t>Power of Responsiveness</a:t>
            </a:r>
          </a:p>
          <a:p>
            <a:pPr marL="285750" lvl="0" indent="-285750">
              <a:lnSpc>
                <a:spcPct val="150000"/>
              </a:lnSpc>
              <a:buClr>
                <a:schemeClr val="accent3"/>
              </a:buClr>
              <a:buSzPct val="75000"/>
              <a:buFont typeface="Arial" panose="020B0604020202020204" pitchFamily="34" charset="0"/>
              <a:buChar char="•"/>
            </a:pPr>
            <a:r>
              <a:rPr lang="en-US" sz="2800">
                <a:solidFill>
                  <a:schemeClr val="tx2"/>
                </a:solidFill>
              </a:rPr>
              <a:t>Cautions about Responsiveness</a:t>
            </a:r>
            <a:endParaRPr lang="en-US" sz="2800">
              <a:solidFill>
                <a:schemeClr val="tx2"/>
              </a:solidFill>
              <a:cs typeface="Arial"/>
            </a:endParaRPr>
          </a:p>
          <a:p>
            <a:pPr marL="285750" lvl="0" indent="-285750">
              <a:lnSpc>
                <a:spcPct val="150000"/>
              </a:lnSpc>
              <a:buClr>
                <a:schemeClr val="accent3"/>
              </a:buClr>
              <a:buSzPct val="75000"/>
              <a:buFont typeface="Arial" panose="020B0604020202020204" pitchFamily="34" charset="0"/>
              <a:buChar char="•"/>
            </a:pPr>
            <a:r>
              <a:rPr lang="en-US" sz="2800">
                <a:solidFill>
                  <a:schemeClr val="tx2"/>
                </a:solidFill>
              </a:rPr>
              <a:t>Power of Collective Giving</a:t>
            </a:r>
          </a:p>
        </p:txBody>
      </p:sp>
    </p:spTree>
    <p:extLst>
      <p:ext uri="{BB962C8B-B14F-4D97-AF65-F5344CB8AC3E}">
        <p14:creationId xmlns:p14="http://schemas.microsoft.com/office/powerpoint/2010/main" val="30328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317919" cy="1708673"/>
          </a:xfrm>
          <a:prstGeom prst="rect">
            <a:avLst/>
          </a:prstGeom>
        </p:spPr>
        <p:txBody>
          <a:bodyPr wrap="square" lIns="91440" tIns="45720" rIns="91440" bIns="45720" anchor="t">
            <a:spAutoFit/>
          </a:bodyPr>
          <a:lstStyle/>
          <a:p>
            <a:pPr>
              <a:lnSpc>
                <a:spcPts val="4200"/>
              </a:lnSpc>
            </a:pPr>
            <a:r>
              <a:rPr lang="en-US" sz="4000">
                <a:solidFill>
                  <a:schemeClr val="tx2"/>
                </a:solidFill>
                <a:latin typeface="+mj-lt"/>
                <a:ea typeface="Calibri" panose="020F0502020204030204" pitchFamily="34" charset="0"/>
                <a:cs typeface="Times New Roman" panose="02020603050405020304" pitchFamily="18" charset="0"/>
              </a:rPr>
              <a:t>How Did Developmental Evaluation change the conversation with Donors?</a:t>
            </a: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2138068"/>
            <a:ext cx="10181383" cy="374592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91440" rtlCol="0" anchor="ctr">
            <a:normAutofit lnSpcReduction="10000"/>
          </a:bodyP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lvl="0" indent="-285750">
              <a:lnSpc>
                <a:spcPct val="110000"/>
              </a:lnSpc>
              <a:spcAft>
                <a:spcPts val="1800"/>
              </a:spcAft>
              <a:buClr>
                <a:schemeClr val="accent3"/>
              </a:buClr>
              <a:buSzPct val="75000"/>
              <a:buFont typeface="Arial" panose="020B0604020202020204" pitchFamily="34" charset="0"/>
              <a:buChar char="•"/>
            </a:pPr>
            <a:r>
              <a:rPr lang="en-US" sz="2800">
                <a:solidFill>
                  <a:schemeClr val="tx2"/>
                </a:solidFill>
              </a:rPr>
              <a:t>Changing perception of control</a:t>
            </a:r>
          </a:p>
          <a:p>
            <a:pPr marL="285750" lvl="0" indent="-285750">
              <a:lnSpc>
                <a:spcPct val="110000"/>
              </a:lnSpc>
              <a:spcAft>
                <a:spcPts val="1800"/>
              </a:spcAft>
              <a:buClr>
                <a:schemeClr val="accent3"/>
              </a:buClr>
              <a:buSzPct val="75000"/>
              <a:buFont typeface="Arial" panose="020B0604020202020204" pitchFamily="34" charset="0"/>
              <a:buChar char="•"/>
            </a:pPr>
            <a:r>
              <a:rPr lang="en-US" sz="2800">
                <a:solidFill>
                  <a:schemeClr val="tx2"/>
                </a:solidFill>
              </a:rPr>
              <a:t>Changing what we needed to share with donors</a:t>
            </a:r>
          </a:p>
          <a:p>
            <a:pPr marL="285750" lvl="0" indent="-285750">
              <a:lnSpc>
                <a:spcPct val="110000"/>
              </a:lnSpc>
              <a:spcAft>
                <a:spcPts val="1800"/>
              </a:spcAft>
              <a:buClr>
                <a:schemeClr val="accent3"/>
              </a:buClr>
              <a:buSzPct val="75000"/>
              <a:buFont typeface="Arial" panose="020B0604020202020204" pitchFamily="34" charset="0"/>
              <a:buChar char="•"/>
            </a:pPr>
            <a:r>
              <a:rPr lang="en-US" sz="2800">
                <a:solidFill>
                  <a:schemeClr val="tx2"/>
                </a:solidFill>
              </a:rPr>
              <a:t>Defining “responsive” grantmaking and redefining impact </a:t>
            </a:r>
          </a:p>
          <a:p>
            <a:pPr marL="285750" lvl="0" indent="-285750">
              <a:lnSpc>
                <a:spcPct val="110000"/>
              </a:lnSpc>
              <a:spcAft>
                <a:spcPts val="1800"/>
              </a:spcAft>
              <a:buClr>
                <a:schemeClr val="accent3"/>
              </a:buClr>
              <a:buSzPct val="75000"/>
              <a:buFont typeface="Arial" panose="020B0604020202020204" pitchFamily="34" charset="0"/>
              <a:buChar char="•"/>
            </a:pPr>
            <a:r>
              <a:rPr lang="en-US" sz="2800">
                <a:solidFill>
                  <a:schemeClr val="tx2"/>
                </a:solidFill>
              </a:rPr>
              <a:t>Moving from “selling” Fund to “learning”</a:t>
            </a:r>
          </a:p>
          <a:p>
            <a:pPr marL="285750" lvl="0" indent="-285750">
              <a:lnSpc>
                <a:spcPct val="110000"/>
              </a:lnSpc>
              <a:spcAft>
                <a:spcPts val="1800"/>
              </a:spcAft>
              <a:buClr>
                <a:schemeClr val="accent3"/>
              </a:buClr>
              <a:buSzPct val="75000"/>
              <a:buFont typeface="Arial" panose="020B0604020202020204" pitchFamily="34" charset="0"/>
              <a:buChar char="•"/>
            </a:pPr>
            <a:r>
              <a:rPr lang="en-US" sz="2800">
                <a:solidFill>
                  <a:schemeClr val="tx2"/>
                </a:solidFill>
              </a:rPr>
              <a:t>Understanding that the nature of the Fund won’t align or appeal with everyone </a:t>
            </a:r>
          </a:p>
        </p:txBody>
      </p:sp>
    </p:spTree>
    <p:extLst>
      <p:ext uri="{BB962C8B-B14F-4D97-AF65-F5344CB8AC3E}">
        <p14:creationId xmlns:p14="http://schemas.microsoft.com/office/powerpoint/2010/main" val="292549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41969" y="2843968"/>
            <a:ext cx="10108062" cy="1170064"/>
          </a:xfrm>
          <a:prstGeom prst="rect">
            <a:avLst/>
          </a:prstGeom>
        </p:spPr>
        <p:txBody>
          <a:bodyPr wrap="square">
            <a:spAutoFit/>
          </a:bodyPr>
          <a:lstStyle/>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Key Action Steps and </a:t>
            </a:r>
          </a:p>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What We Learned</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Tree>
    <p:extLst>
      <p:ext uri="{BB962C8B-B14F-4D97-AF65-F5344CB8AC3E}">
        <p14:creationId xmlns:p14="http://schemas.microsoft.com/office/powerpoint/2010/main" val="114981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A69B637-62BF-4DB8-BCD1-D7C55DA9B5B7}"/>
              </a:ext>
            </a:extLst>
          </p:cNvPr>
          <p:cNvSpPr/>
          <p:nvPr/>
        </p:nvSpPr>
        <p:spPr>
          <a:xfrm>
            <a:off x="0" y="4823656"/>
            <a:ext cx="12192000" cy="20343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sp>
        <p:nvSpPr>
          <p:cNvPr id="10" name="Rectangle 9">
            <a:extLst>
              <a:ext uri="{FF2B5EF4-FFF2-40B4-BE49-F238E27FC236}">
                <a16:creationId xmlns:a16="http://schemas.microsoft.com/office/drawing/2014/main" id="{20506860-440A-4C93-B90F-9F404BEDC220}"/>
              </a:ext>
            </a:extLst>
          </p:cNvPr>
          <p:cNvSpPr/>
          <p:nvPr/>
        </p:nvSpPr>
        <p:spPr>
          <a:xfrm>
            <a:off x="2486666" y="1342416"/>
            <a:ext cx="7555831" cy="4893013"/>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457200" rIns="91440" bIns="45720" rtlCol="0" anchor="ctr"/>
          <a:lstStyle/>
          <a:p>
            <a:pPr marL="800100" lvl="1" indent="-342900">
              <a:spcAft>
                <a:spcPts val="1800"/>
              </a:spcAft>
              <a:buClr>
                <a:schemeClr val="accent3"/>
              </a:buClr>
              <a:buFont typeface="Arial" panose="020B0604020202020204" pitchFamily="34" charset="0"/>
              <a:buChar char="•"/>
            </a:pPr>
            <a:r>
              <a:rPr lang="en-US" sz="2800" dirty="0">
                <a:solidFill>
                  <a:schemeClr val="tx2"/>
                </a:solidFill>
              </a:rPr>
              <a:t>Overview of Evaluation Purpose</a:t>
            </a:r>
            <a:endParaRPr lang="en-US" sz="2800" dirty="0"/>
          </a:p>
          <a:p>
            <a:pPr marL="800100" lvl="1" indent="-342900">
              <a:spcAft>
                <a:spcPts val="1800"/>
              </a:spcAft>
              <a:buClr>
                <a:schemeClr val="accent3"/>
              </a:buClr>
              <a:buFont typeface="Arial,Sans-Serif" panose="020B0604020202020204" pitchFamily="34" charset="0"/>
              <a:buChar char="•"/>
            </a:pPr>
            <a:r>
              <a:rPr lang="en-US" sz="2800" dirty="0">
                <a:solidFill>
                  <a:schemeClr val="tx2"/>
                </a:solidFill>
                <a:ea typeface="+mn-lt"/>
                <a:cs typeface="+mn-lt"/>
              </a:rPr>
              <a:t>Developmental &amp; Equitable Evaluation</a:t>
            </a:r>
            <a:endParaRPr lang="en-US" sz="2800" dirty="0">
              <a:ea typeface="+mn-lt"/>
              <a:cs typeface="+mn-lt"/>
            </a:endParaRPr>
          </a:p>
          <a:p>
            <a:pPr marL="800100" lvl="1" indent="-342900">
              <a:spcAft>
                <a:spcPts val="1800"/>
              </a:spcAft>
              <a:buClr>
                <a:schemeClr val="accent3"/>
              </a:buClr>
              <a:buFont typeface="Arial" panose="020B0604020202020204" pitchFamily="34" charset="0"/>
              <a:buChar char="•"/>
            </a:pPr>
            <a:r>
              <a:rPr lang="en-US" sz="2800" dirty="0">
                <a:solidFill>
                  <a:schemeClr val="tx2"/>
                </a:solidFill>
              </a:rPr>
              <a:t>Developmental Evaluation in Practice </a:t>
            </a:r>
          </a:p>
          <a:p>
            <a:pPr marL="800100" lvl="1" indent="-342900">
              <a:spcAft>
                <a:spcPts val="1800"/>
              </a:spcAft>
              <a:buClr>
                <a:schemeClr val="accent3"/>
              </a:buClr>
              <a:buFont typeface="Arial" panose="020B0604020202020204" pitchFamily="34" charset="0"/>
              <a:buChar char="•"/>
            </a:pPr>
            <a:r>
              <a:rPr lang="en-US" sz="2800" dirty="0">
                <a:solidFill>
                  <a:schemeClr val="tx2"/>
                </a:solidFill>
              </a:rPr>
              <a:t>Key Action Steps and What We Learned</a:t>
            </a:r>
          </a:p>
          <a:p>
            <a:pPr marL="800100" lvl="1" indent="-342900">
              <a:spcAft>
                <a:spcPts val="1800"/>
              </a:spcAft>
              <a:buClr>
                <a:schemeClr val="accent3"/>
              </a:buClr>
              <a:buFont typeface="Arial" panose="020B0604020202020204" pitchFamily="34" charset="0"/>
              <a:buChar char="•"/>
            </a:pPr>
            <a:r>
              <a:rPr lang="en-US" sz="2800" dirty="0">
                <a:solidFill>
                  <a:schemeClr val="tx2"/>
                </a:solidFill>
              </a:rPr>
              <a:t>Questions</a:t>
            </a:r>
          </a:p>
          <a:p>
            <a:pPr marL="800100" lvl="1" indent="-342900">
              <a:spcAft>
                <a:spcPts val="1800"/>
              </a:spcAft>
              <a:buClr>
                <a:schemeClr val="accent3"/>
              </a:buClr>
              <a:buFont typeface="Arial" panose="020B0604020202020204" pitchFamily="34" charset="0"/>
              <a:buChar char="•"/>
            </a:pPr>
            <a:r>
              <a:rPr lang="en-US" sz="2800" dirty="0">
                <a:solidFill>
                  <a:schemeClr val="tx2"/>
                </a:solidFill>
              </a:rPr>
              <a:t>Break-out Groups</a:t>
            </a:r>
          </a:p>
          <a:p>
            <a:pPr>
              <a:lnSpc>
                <a:spcPts val="2400"/>
              </a:lnSpc>
              <a:spcAft>
                <a:spcPts val="1800"/>
              </a:spcAft>
            </a:pPr>
            <a:endParaRPr lang="en-US" dirty="0">
              <a:solidFill>
                <a:schemeClr val="tx2"/>
              </a:solidFill>
            </a:endParaRPr>
          </a:p>
        </p:txBody>
      </p:sp>
      <p:sp>
        <p:nvSpPr>
          <p:cNvPr id="17" name="Rectangle 16">
            <a:extLst>
              <a:ext uri="{FF2B5EF4-FFF2-40B4-BE49-F238E27FC236}">
                <a16:creationId xmlns:a16="http://schemas.microsoft.com/office/drawing/2014/main" id="{C8EEBD35-AC70-4573-A6D6-EB3B3D84414F}"/>
              </a:ext>
            </a:extLst>
          </p:cNvPr>
          <p:cNvSpPr/>
          <p:nvPr/>
        </p:nvSpPr>
        <p:spPr>
          <a:xfrm>
            <a:off x="3328342" y="651195"/>
            <a:ext cx="4795718" cy="584775"/>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all" spc="0" normalizeH="0" baseline="0" noProof="0">
                <a:ln>
                  <a:noFill/>
                </a:ln>
                <a:solidFill>
                  <a:schemeClr val="accent3"/>
                </a:solidFill>
                <a:effectLst/>
                <a:uLnTx/>
                <a:uFillTx/>
                <a:latin typeface="+mj-lt"/>
                <a:ea typeface="+mn-ea"/>
                <a:cs typeface="+mn-cs"/>
              </a:rPr>
              <a:t>Agenda </a:t>
            </a:r>
            <a:endParaRPr kumimoji="0" lang="en-US" sz="3200" b="0" i="0" u="none" strike="noStrike" kern="1200" cap="none" spc="0" normalizeH="0" baseline="0" noProof="0">
              <a:ln>
                <a:noFill/>
              </a:ln>
              <a:solidFill>
                <a:schemeClr val="accent3"/>
              </a:solidFill>
              <a:effectLst/>
              <a:uLnTx/>
              <a:uFillTx/>
              <a:latin typeface="+mj-lt"/>
              <a:ea typeface="+mn-ea"/>
              <a:cs typeface="+mn-cs"/>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Tree>
    <p:extLst>
      <p:ext uri="{BB962C8B-B14F-4D97-AF65-F5344CB8AC3E}">
        <p14:creationId xmlns:p14="http://schemas.microsoft.com/office/powerpoint/2010/main" val="105563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2" y="657893"/>
            <a:ext cx="10108062" cy="1170064"/>
          </a:xfrm>
          <a:prstGeom prst="rect">
            <a:avLst/>
          </a:prstGeom>
        </p:spPr>
        <p:txBody>
          <a:bodyPr wrap="square">
            <a:spAutoFit/>
          </a:bodyPr>
          <a:lstStyle/>
          <a:p>
            <a:pPr>
              <a:lnSpc>
                <a:spcPts val="4200"/>
              </a:lnSpc>
            </a:pPr>
            <a:r>
              <a:rPr lang="en-US" sz="4000">
                <a:solidFill>
                  <a:schemeClr val="tx2"/>
                </a:solidFill>
                <a:latin typeface="+mj-lt"/>
                <a:cs typeface="Times New Roman" panose="02020603050405020304" pitchFamily="18" charset="0"/>
              </a:rPr>
              <a:t>What Developmental Evaluation Action Steps Look Like</a:t>
            </a:r>
            <a:endParaRPr lang="en-US" sz="4000">
              <a:solidFill>
                <a:schemeClr val="tx2"/>
              </a:solidFill>
              <a:latin typeface="+mj-lt"/>
            </a:endParaRP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14" name="TextBox 13">
            <a:extLst>
              <a:ext uri="{FF2B5EF4-FFF2-40B4-BE49-F238E27FC236}">
                <a16:creationId xmlns:a16="http://schemas.microsoft.com/office/drawing/2014/main" id="{D83A6C7F-09B9-476D-9615-20509FFB346E}"/>
              </a:ext>
            </a:extLst>
          </p:cNvPr>
          <p:cNvSpPr txBox="1"/>
          <p:nvPr/>
        </p:nvSpPr>
        <p:spPr>
          <a:xfrm>
            <a:off x="1078382" y="1730421"/>
            <a:ext cx="10108063" cy="4135358"/>
          </a:xfrm>
          <a:prstGeom prst="rect">
            <a:avLst/>
          </a:prstGeom>
          <a:noFill/>
        </p:spPr>
        <p:txBody>
          <a:bodyPr wrap="square" lIns="91440" tIns="0" rIns="91440" bIns="45720" rtlCol="0" anchor="t">
            <a:normAutofit/>
          </a:bodyPr>
          <a:lstStyle/>
          <a:p>
            <a:pPr marL="342900" indent="-342900">
              <a:lnSpc>
                <a:spcPct val="150000"/>
              </a:lnSpc>
              <a:buClr>
                <a:schemeClr val="accent3"/>
              </a:buClr>
              <a:buSzPct val="75000"/>
              <a:buFont typeface="Arial" panose="020B0604020202020204" pitchFamily="34" charset="0"/>
              <a:buChar char="•"/>
            </a:pPr>
            <a:endParaRPr lang="en-US" sz="3400" b="1" dirty="0">
              <a:solidFill>
                <a:schemeClr val="tx2"/>
              </a:solidFill>
            </a:endParaRPr>
          </a:p>
          <a:p>
            <a:pPr marL="342900" indent="-342900">
              <a:lnSpc>
                <a:spcPct val="150000"/>
              </a:lnSpc>
              <a:buClr>
                <a:schemeClr val="accent3"/>
              </a:buClr>
              <a:buSzPct val="75000"/>
              <a:buFont typeface="Arial" panose="020B0604020202020204" pitchFamily="34" charset="0"/>
              <a:buChar char="•"/>
            </a:pPr>
            <a:r>
              <a:rPr lang="en-US" sz="3400" dirty="0">
                <a:solidFill>
                  <a:schemeClr val="tx2"/>
                </a:solidFill>
              </a:rPr>
              <a:t>Provide more clarity about the identity of the Fund</a:t>
            </a:r>
          </a:p>
          <a:p>
            <a:pPr marL="342900" indent="-342900">
              <a:lnSpc>
                <a:spcPct val="150000"/>
              </a:lnSpc>
              <a:buClr>
                <a:schemeClr val="accent3"/>
              </a:buClr>
              <a:buSzPct val="75000"/>
              <a:buFont typeface="Arial" panose="020B0604020202020204" pitchFamily="34" charset="0"/>
              <a:buChar char="•"/>
            </a:pPr>
            <a:r>
              <a:rPr lang="en-US" sz="3400" dirty="0">
                <a:solidFill>
                  <a:schemeClr val="tx2"/>
                </a:solidFill>
              </a:rPr>
              <a:t>Clarify Messaging for All Stakeholders</a:t>
            </a:r>
          </a:p>
          <a:p>
            <a:pPr marL="342900" indent="-342900">
              <a:lnSpc>
                <a:spcPct val="150000"/>
              </a:lnSpc>
              <a:buClr>
                <a:schemeClr val="accent3"/>
              </a:buClr>
              <a:buSzPct val="75000"/>
              <a:buFont typeface="Arial" panose="020B0604020202020204" pitchFamily="34" charset="0"/>
              <a:buChar char="•"/>
            </a:pPr>
            <a:r>
              <a:rPr lang="en-US" sz="3400" dirty="0">
                <a:solidFill>
                  <a:schemeClr val="tx2"/>
                </a:solidFill>
              </a:rPr>
              <a:t>Map out the Landscape of Featured Funds</a:t>
            </a:r>
            <a:endParaRPr lang="en-US" sz="3400" dirty="0">
              <a:solidFill>
                <a:schemeClr val="tx2"/>
              </a:solidFill>
              <a:cs typeface="Arial"/>
            </a:endParaRPr>
          </a:p>
          <a:p>
            <a:pPr marL="342900" lvl="0" indent="-342900">
              <a:lnSpc>
                <a:spcPct val="150000"/>
              </a:lnSpc>
              <a:buClr>
                <a:schemeClr val="accent3"/>
              </a:buClr>
              <a:buSzPct val="75000"/>
              <a:buFont typeface="Arial" panose="020B0604020202020204" pitchFamily="34" charset="0"/>
              <a:buChar char="•"/>
            </a:pPr>
            <a:r>
              <a:rPr lang="en-US" sz="3400" dirty="0">
                <a:solidFill>
                  <a:schemeClr val="tx2"/>
                </a:solidFill>
              </a:rPr>
              <a:t>Continuous Improvement &amp; Effectiveness</a:t>
            </a:r>
            <a:endParaRPr lang="en-US" sz="3400" dirty="0">
              <a:solidFill>
                <a:schemeClr val="tx2"/>
              </a:solidFill>
              <a:cs typeface="Arial"/>
            </a:endParaRPr>
          </a:p>
        </p:txBody>
      </p:sp>
    </p:spTree>
    <p:extLst>
      <p:ext uri="{BB962C8B-B14F-4D97-AF65-F5344CB8AC3E}">
        <p14:creationId xmlns:p14="http://schemas.microsoft.com/office/powerpoint/2010/main" val="288967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2" y="657893"/>
            <a:ext cx="10108062" cy="631455"/>
          </a:xfrm>
          <a:prstGeom prst="rect">
            <a:avLst/>
          </a:prstGeom>
        </p:spPr>
        <p:txBody>
          <a:bodyPr wrap="square">
            <a:spAutoFit/>
          </a:bodyPr>
          <a:lstStyle/>
          <a:p>
            <a:pPr>
              <a:lnSpc>
                <a:spcPts val="4200"/>
              </a:lnSpc>
            </a:pPr>
            <a:r>
              <a:rPr lang="en-US" sz="4000">
                <a:solidFill>
                  <a:schemeClr val="tx2"/>
                </a:solidFill>
                <a:latin typeface="+mj-lt"/>
                <a:ea typeface="Calibri" panose="020F0502020204030204" pitchFamily="34" charset="0"/>
                <a:cs typeface="Times New Roman" panose="02020603050405020304" pitchFamily="18" charset="0"/>
              </a:rPr>
              <a:t>Living Into What We Learned</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14" name="TextBox 13">
            <a:extLst>
              <a:ext uri="{FF2B5EF4-FFF2-40B4-BE49-F238E27FC236}">
                <a16:creationId xmlns:a16="http://schemas.microsoft.com/office/drawing/2014/main" id="{D83A6C7F-09B9-476D-9615-20509FFB346E}"/>
              </a:ext>
            </a:extLst>
          </p:cNvPr>
          <p:cNvSpPr txBox="1"/>
          <p:nvPr/>
        </p:nvSpPr>
        <p:spPr>
          <a:xfrm>
            <a:off x="1078382" y="1577909"/>
            <a:ext cx="10024974" cy="4922378"/>
          </a:xfrm>
          <a:prstGeom prst="rect">
            <a:avLst/>
          </a:prstGeom>
          <a:noFill/>
        </p:spPr>
        <p:txBody>
          <a:bodyPr wrap="square" rtlCol="0">
            <a:noAutofit/>
          </a:bodyPr>
          <a:lstStyle/>
          <a:p>
            <a:pPr marL="342900" lvl="0" indent="-342900">
              <a:spcAft>
                <a:spcPts val="1200"/>
              </a:spcAft>
              <a:buClr>
                <a:schemeClr val="accent3"/>
              </a:buClr>
              <a:buSzPct val="75000"/>
              <a:buFont typeface="Arial" panose="020B0604020202020204" pitchFamily="34" charset="0"/>
              <a:buChar char="•"/>
            </a:pPr>
            <a:r>
              <a:rPr lang="en-US" sz="3400" dirty="0">
                <a:solidFill>
                  <a:schemeClr val="tx2"/>
                </a:solidFill>
              </a:rPr>
              <a:t>Reflecting and evaluating our own strategies </a:t>
            </a:r>
            <a:br>
              <a:rPr lang="en-US" sz="3400" dirty="0">
                <a:solidFill>
                  <a:schemeClr val="tx2"/>
                </a:solidFill>
              </a:rPr>
            </a:br>
            <a:r>
              <a:rPr lang="en-US" sz="3400" dirty="0">
                <a:solidFill>
                  <a:schemeClr val="tx2"/>
                </a:solidFill>
              </a:rPr>
              <a:t>(not evaluating grantees)</a:t>
            </a:r>
          </a:p>
          <a:p>
            <a:pPr marL="342900" lvl="0" indent="-342900">
              <a:spcAft>
                <a:spcPts val="1200"/>
              </a:spcAft>
              <a:buClr>
                <a:schemeClr val="accent3"/>
              </a:buClr>
              <a:buSzPct val="75000"/>
              <a:buFont typeface="Arial" panose="020B0604020202020204" pitchFamily="34" charset="0"/>
              <a:buChar char="•"/>
            </a:pPr>
            <a:r>
              <a:rPr lang="en-US" sz="3400" dirty="0">
                <a:solidFill>
                  <a:schemeClr val="tx2"/>
                </a:solidFill>
              </a:rPr>
              <a:t>Serving the community first, not necessarily the structures that exist within orgs</a:t>
            </a:r>
          </a:p>
          <a:p>
            <a:pPr marL="342900" lvl="0" indent="-342900">
              <a:spcAft>
                <a:spcPts val="1200"/>
              </a:spcAft>
              <a:buClr>
                <a:schemeClr val="accent3"/>
              </a:buClr>
              <a:buSzPct val="75000"/>
              <a:buFont typeface="Arial" panose="020B0604020202020204" pitchFamily="34" charset="0"/>
              <a:buChar char="•"/>
            </a:pPr>
            <a:r>
              <a:rPr lang="en-US" sz="3400" dirty="0">
                <a:solidFill>
                  <a:schemeClr val="tx2"/>
                </a:solidFill>
              </a:rPr>
              <a:t>Decision-making affected by this evaluation process </a:t>
            </a:r>
          </a:p>
          <a:p>
            <a:pPr marL="342900" lvl="0" indent="-342900">
              <a:spcAft>
                <a:spcPts val="1200"/>
              </a:spcAft>
              <a:buClr>
                <a:schemeClr val="accent3"/>
              </a:buClr>
              <a:buSzPct val="75000"/>
              <a:buFont typeface="Arial" panose="020B0604020202020204" pitchFamily="34" charset="0"/>
              <a:buChar char="•"/>
            </a:pPr>
            <a:r>
              <a:rPr lang="en-US" sz="3400" dirty="0">
                <a:solidFill>
                  <a:schemeClr val="tx2"/>
                </a:solidFill>
              </a:rPr>
              <a:t>Tool for embracing Framework and values with Donors and Fund Holders</a:t>
            </a:r>
          </a:p>
        </p:txBody>
      </p:sp>
    </p:spTree>
    <p:extLst>
      <p:ext uri="{BB962C8B-B14F-4D97-AF65-F5344CB8AC3E}">
        <p14:creationId xmlns:p14="http://schemas.microsoft.com/office/powerpoint/2010/main" val="3165150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41969" y="3113273"/>
            <a:ext cx="10108062" cy="631455"/>
          </a:xfrm>
          <a:prstGeom prst="rect">
            <a:avLst/>
          </a:prstGeom>
        </p:spPr>
        <p:txBody>
          <a:bodyPr wrap="square">
            <a:spAutoFit/>
          </a:bodyPr>
          <a:lstStyle/>
          <a:p>
            <a:pPr algn="ctr">
              <a:lnSpc>
                <a:spcPts val="4200"/>
              </a:lnSpc>
            </a:pPr>
            <a:r>
              <a:rPr lang="en-US" sz="4000" dirty="0">
                <a:solidFill>
                  <a:schemeClr val="tx2"/>
                </a:solidFill>
                <a:latin typeface="+mj-lt"/>
                <a:ea typeface="Calibri" panose="020F0502020204030204" pitchFamily="34" charset="0"/>
                <a:cs typeface="Times New Roman" panose="02020603050405020304" pitchFamily="18" charset="0"/>
              </a:rPr>
              <a:t>Questions</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Tree>
    <p:extLst>
      <p:ext uri="{BB962C8B-B14F-4D97-AF65-F5344CB8AC3E}">
        <p14:creationId xmlns:p14="http://schemas.microsoft.com/office/powerpoint/2010/main" val="39449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2" y="657893"/>
            <a:ext cx="10108062" cy="631455"/>
          </a:xfrm>
          <a:prstGeom prst="rect">
            <a:avLst/>
          </a:prstGeom>
        </p:spPr>
        <p:txBody>
          <a:bodyPr wrap="square">
            <a:spAutoFit/>
          </a:bodyPr>
          <a:lstStyle/>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Break-out Groups</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14" name="TextBox 13">
            <a:extLst>
              <a:ext uri="{FF2B5EF4-FFF2-40B4-BE49-F238E27FC236}">
                <a16:creationId xmlns:a16="http://schemas.microsoft.com/office/drawing/2014/main" id="{D83A6C7F-09B9-476D-9615-20509FFB346E}"/>
              </a:ext>
            </a:extLst>
          </p:cNvPr>
          <p:cNvSpPr txBox="1"/>
          <p:nvPr/>
        </p:nvSpPr>
        <p:spPr>
          <a:xfrm>
            <a:off x="6059789" y="1435168"/>
            <a:ext cx="5376672" cy="4761265"/>
          </a:xfrm>
          <a:prstGeom prst="rect">
            <a:avLst/>
          </a:prstGeom>
          <a:noFill/>
        </p:spPr>
        <p:txBody>
          <a:bodyPr wrap="square" rtlCol="0">
            <a:normAutofit lnSpcReduction="10000"/>
          </a:bodyPr>
          <a:lstStyle/>
          <a:p>
            <a:pPr lvl="0" algn="ctr">
              <a:spcAft>
                <a:spcPts val="1200"/>
              </a:spcAft>
              <a:buClr>
                <a:schemeClr val="accent3"/>
              </a:buClr>
              <a:buSzPct val="75000"/>
            </a:pPr>
            <a:r>
              <a:rPr lang="en-US" sz="2000" b="1">
                <a:solidFill>
                  <a:schemeClr val="tx2"/>
                </a:solidFill>
              </a:rPr>
              <a:t>Questions for Discussion</a:t>
            </a:r>
          </a:p>
          <a:p>
            <a:pPr marL="342900" lvl="0" indent="-342900">
              <a:spcAft>
                <a:spcPts val="1200"/>
              </a:spcAft>
              <a:buClr>
                <a:schemeClr val="accent3"/>
              </a:buClr>
              <a:buSzPct val="75000"/>
              <a:buFont typeface="Arial" panose="020B0604020202020204" pitchFamily="34" charset="0"/>
              <a:buChar char="•"/>
            </a:pPr>
            <a:r>
              <a:rPr lang="en-US" sz="2000">
                <a:solidFill>
                  <a:schemeClr val="tx2"/>
                </a:solidFill>
              </a:rPr>
              <a:t>Questions to determine if you are ready to try Developmental Evaluation?</a:t>
            </a:r>
          </a:p>
          <a:p>
            <a:pPr marL="800100" lvl="1" indent="-342900">
              <a:spcAft>
                <a:spcPts val="1200"/>
              </a:spcAft>
              <a:buClr>
                <a:schemeClr val="accent3"/>
              </a:buClr>
              <a:buSzPct val="75000"/>
              <a:buFont typeface="Courier New" panose="02070309020205020404" pitchFamily="49" charset="0"/>
              <a:buChar char="o"/>
            </a:pPr>
            <a:r>
              <a:rPr lang="en-US" sz="2000">
                <a:solidFill>
                  <a:schemeClr val="tx2"/>
                </a:solidFill>
              </a:rPr>
              <a:t>Appropriateness? (Is DE the right thing?)</a:t>
            </a:r>
          </a:p>
          <a:p>
            <a:pPr marL="800100" lvl="1" indent="-342900">
              <a:spcAft>
                <a:spcPts val="1200"/>
              </a:spcAft>
              <a:buClr>
                <a:schemeClr val="accent3"/>
              </a:buClr>
              <a:buSzPct val="75000"/>
              <a:buFont typeface="Courier New" panose="02070309020205020404" pitchFamily="49" charset="0"/>
              <a:buChar char="o"/>
            </a:pPr>
            <a:r>
              <a:rPr lang="en-US" sz="2000">
                <a:solidFill>
                  <a:schemeClr val="tx2"/>
                </a:solidFill>
              </a:rPr>
              <a:t>Institution’s readiness? Are people ready to learn? Open to qualitative measures? Can form a cross-developmental team to execute? </a:t>
            </a:r>
          </a:p>
          <a:p>
            <a:pPr marL="800100" lvl="1" indent="-342900">
              <a:spcAft>
                <a:spcPts val="1200"/>
              </a:spcAft>
              <a:buClr>
                <a:schemeClr val="accent3"/>
              </a:buClr>
              <a:buSzPct val="75000"/>
              <a:buFont typeface="Courier New" panose="02070309020205020404" pitchFamily="49" charset="0"/>
              <a:buChar char="o"/>
            </a:pPr>
            <a:r>
              <a:rPr lang="en-US" sz="2000">
                <a:solidFill>
                  <a:schemeClr val="tx2"/>
                </a:solidFill>
              </a:rPr>
              <a:t>What are some of the pieces of DE that you could embrace? </a:t>
            </a:r>
          </a:p>
          <a:p>
            <a:pPr marL="342900" indent="-342900">
              <a:spcAft>
                <a:spcPts val="1200"/>
              </a:spcAft>
              <a:buClr>
                <a:schemeClr val="accent3"/>
              </a:buClr>
              <a:buSzPct val="75000"/>
              <a:buFont typeface="Arial" panose="020B0604020202020204" pitchFamily="34" charset="0"/>
              <a:buChar char="•"/>
            </a:pPr>
            <a:r>
              <a:rPr lang="en-US" sz="2000">
                <a:solidFill>
                  <a:schemeClr val="tx2"/>
                </a:solidFill>
              </a:rPr>
              <a:t>Pick one big idea to share out from your group/table</a:t>
            </a:r>
          </a:p>
        </p:txBody>
      </p:sp>
      <p:sp>
        <p:nvSpPr>
          <p:cNvPr id="10" name="TextBox 9">
            <a:extLst>
              <a:ext uri="{FF2B5EF4-FFF2-40B4-BE49-F238E27FC236}">
                <a16:creationId xmlns:a16="http://schemas.microsoft.com/office/drawing/2014/main" id="{084D0407-28D4-4221-B964-83210B69A779}"/>
              </a:ext>
            </a:extLst>
          </p:cNvPr>
          <p:cNvSpPr txBox="1"/>
          <p:nvPr/>
        </p:nvSpPr>
        <p:spPr>
          <a:xfrm>
            <a:off x="679949" y="1435168"/>
            <a:ext cx="5379839" cy="4922378"/>
          </a:xfrm>
          <a:prstGeom prst="rect">
            <a:avLst/>
          </a:prstGeom>
          <a:noFill/>
        </p:spPr>
        <p:txBody>
          <a:bodyPr wrap="square" rtlCol="0">
            <a:normAutofit/>
          </a:bodyPr>
          <a:lstStyle/>
          <a:p>
            <a:pPr lvl="0" algn="ctr">
              <a:spcAft>
                <a:spcPts val="1200"/>
              </a:spcAft>
              <a:buClr>
                <a:schemeClr val="accent3"/>
              </a:buClr>
              <a:buSzPct val="75000"/>
            </a:pPr>
            <a:r>
              <a:rPr lang="en-US" sz="2000" b="1">
                <a:solidFill>
                  <a:schemeClr val="tx2"/>
                </a:solidFill>
              </a:rPr>
              <a:t>Conditions for Our Success</a:t>
            </a:r>
          </a:p>
          <a:p>
            <a:pPr marL="342900" lvl="0" indent="-342900">
              <a:buClr>
                <a:schemeClr val="accent3"/>
              </a:buClr>
              <a:buSzPct val="75000"/>
              <a:buFont typeface="Arial" panose="020B0604020202020204" pitchFamily="34" charset="0"/>
              <a:buChar char="•"/>
            </a:pPr>
            <a:r>
              <a:rPr lang="en-US" sz="2000">
                <a:solidFill>
                  <a:schemeClr val="tx2"/>
                </a:solidFill>
              </a:rPr>
              <a:t>Working group with representation from multiple departments, including leadership and decision-makers (ability to take learning into action)</a:t>
            </a:r>
          </a:p>
          <a:p>
            <a:pPr marL="342900" lvl="0" indent="-342900">
              <a:buClr>
                <a:schemeClr val="accent3"/>
              </a:buClr>
              <a:buSzPct val="75000"/>
              <a:buFont typeface="Arial" panose="020B0604020202020204" pitchFamily="34" charset="0"/>
              <a:buChar char="•"/>
            </a:pPr>
            <a:r>
              <a:rPr lang="en-US" sz="2000">
                <a:solidFill>
                  <a:schemeClr val="tx2"/>
                </a:solidFill>
              </a:rPr>
              <a:t>People open to engaging in a dynamic and flexible process</a:t>
            </a:r>
          </a:p>
          <a:p>
            <a:pPr marL="342900" lvl="0" indent="-342900">
              <a:buClr>
                <a:schemeClr val="accent3"/>
              </a:buClr>
              <a:buSzPct val="75000"/>
              <a:buFont typeface="Arial" panose="020B0604020202020204" pitchFamily="34" charset="0"/>
              <a:buChar char="•"/>
            </a:pPr>
            <a:r>
              <a:rPr lang="en-US" sz="2000">
                <a:solidFill>
                  <a:schemeClr val="tx2"/>
                </a:solidFill>
              </a:rPr>
              <a:t>Active participation in the meaning-making process</a:t>
            </a:r>
          </a:p>
          <a:p>
            <a:pPr marL="342900" lvl="0" indent="-342900">
              <a:buClr>
                <a:schemeClr val="accent3"/>
              </a:buClr>
              <a:buSzPct val="75000"/>
              <a:buFont typeface="Arial" panose="020B0604020202020204" pitchFamily="34" charset="0"/>
              <a:buChar char="•"/>
            </a:pPr>
            <a:r>
              <a:rPr lang="en-US" sz="2000">
                <a:solidFill>
                  <a:schemeClr val="tx2"/>
                </a:solidFill>
              </a:rPr>
              <a:t>Challenge one another, disagree, consider new ideas, and continuously seek to strengthen the Fund</a:t>
            </a:r>
          </a:p>
        </p:txBody>
      </p:sp>
    </p:spTree>
    <p:extLst>
      <p:ext uri="{BB962C8B-B14F-4D97-AF65-F5344CB8AC3E}">
        <p14:creationId xmlns:p14="http://schemas.microsoft.com/office/powerpoint/2010/main" val="2588458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2" y="657893"/>
            <a:ext cx="10108062" cy="631455"/>
          </a:xfrm>
          <a:prstGeom prst="rect">
            <a:avLst/>
          </a:prstGeom>
        </p:spPr>
        <p:txBody>
          <a:bodyPr wrap="square">
            <a:spAutoFit/>
          </a:bodyPr>
          <a:lstStyle/>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Helpful Links</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10" name="TextBox 9">
            <a:extLst>
              <a:ext uri="{FF2B5EF4-FFF2-40B4-BE49-F238E27FC236}">
                <a16:creationId xmlns:a16="http://schemas.microsoft.com/office/drawing/2014/main" id="{084D0407-28D4-4221-B964-83210B69A779}"/>
              </a:ext>
            </a:extLst>
          </p:cNvPr>
          <p:cNvSpPr txBox="1"/>
          <p:nvPr/>
        </p:nvSpPr>
        <p:spPr>
          <a:xfrm>
            <a:off x="679949" y="1435168"/>
            <a:ext cx="10506495" cy="4922378"/>
          </a:xfrm>
          <a:prstGeom prst="rect">
            <a:avLst/>
          </a:prstGeom>
          <a:noFill/>
        </p:spPr>
        <p:txBody>
          <a:bodyPr wrap="square" rtlCol="0">
            <a:normAutofit/>
          </a:bodyPr>
          <a:lstStyle/>
          <a:p>
            <a:pPr marL="342900" lvl="0" indent="-342900">
              <a:spcAft>
                <a:spcPts val="1200"/>
              </a:spcAft>
              <a:buClr>
                <a:schemeClr val="accent3"/>
              </a:buClr>
              <a:buSzPct val="75000"/>
              <a:buFont typeface="Arial" panose="020B0604020202020204" pitchFamily="34" charset="0"/>
              <a:buChar char="•"/>
            </a:pPr>
            <a:r>
              <a:rPr lang="en-US" sz="2000" dirty="0">
                <a:solidFill>
                  <a:schemeClr val="tx2"/>
                </a:solidFill>
              </a:rPr>
              <a:t>OneMPLS site</a:t>
            </a:r>
            <a:br>
              <a:rPr lang="en-US" sz="2000" dirty="0">
                <a:solidFill>
                  <a:schemeClr val="tx2"/>
                </a:solidFill>
              </a:rPr>
            </a:br>
            <a:r>
              <a:rPr lang="en-US" sz="2000" dirty="0">
                <a:solidFill>
                  <a:schemeClr val="accent3"/>
                </a:solidFill>
                <a:hlinkClick r:id="rId5">
                  <a:extLst>
                    <a:ext uri="{A12FA001-AC4F-418D-AE19-62706E023703}">
                      <ahyp:hlinkClr xmlns:ahyp="http://schemas.microsoft.com/office/drawing/2018/hyperlinkcolor" val="tx"/>
                    </a:ext>
                  </a:extLst>
                </a:hlinkClick>
              </a:rPr>
              <a:t>https://www.minneapolisfoundation.org/onempls-fund/</a:t>
            </a:r>
            <a:r>
              <a:rPr lang="en-US" sz="2000" dirty="0">
                <a:solidFill>
                  <a:schemeClr val="accent3"/>
                </a:solidFill>
              </a:rPr>
              <a:t> </a:t>
            </a:r>
          </a:p>
          <a:p>
            <a:pPr marL="342900" lvl="0" indent="-342900">
              <a:spcAft>
                <a:spcPts val="1200"/>
              </a:spcAft>
              <a:buClr>
                <a:schemeClr val="accent3"/>
              </a:buClr>
              <a:buSzPct val="75000"/>
              <a:buFont typeface="Arial" panose="020B0604020202020204" pitchFamily="34" charset="0"/>
              <a:buChar char="•"/>
            </a:pPr>
            <a:r>
              <a:rPr lang="en-US" sz="2000" dirty="0">
                <a:solidFill>
                  <a:schemeClr val="tx2"/>
                </a:solidFill>
              </a:rPr>
              <a:t>Are You Really Ready For Developmental Evaluation?</a:t>
            </a:r>
            <a:br>
              <a:rPr lang="en-US" sz="2000" dirty="0">
                <a:solidFill>
                  <a:schemeClr val="tx2"/>
                </a:solidFill>
              </a:rPr>
            </a:br>
            <a:r>
              <a:rPr lang="en-US" sz="2000" dirty="0">
                <a:solidFill>
                  <a:schemeClr val="accent3"/>
                </a:solidFill>
                <a:hlinkClick r:id="rId6">
                  <a:extLst>
                    <a:ext uri="{A12FA001-AC4F-418D-AE19-62706E023703}">
                      <ahyp:hlinkClr xmlns:ahyp="http://schemas.microsoft.com/office/drawing/2018/hyperlinkcolor" val="tx"/>
                    </a:ext>
                  </a:extLst>
                </a:hlinkClick>
              </a:rPr>
              <a:t>https://medium.com/@jcoffman/are-you-really-ready-for-developmental-evaluation-you-may-have-to-get-out-of-your-own-way-9c7e8ae7584b</a:t>
            </a:r>
            <a:r>
              <a:rPr lang="en-US" sz="2000" dirty="0">
                <a:solidFill>
                  <a:schemeClr val="accent3"/>
                </a:solidFill>
              </a:rPr>
              <a:t> </a:t>
            </a:r>
          </a:p>
          <a:p>
            <a:pPr marL="342900" lvl="0" indent="-342900">
              <a:spcAft>
                <a:spcPts val="1200"/>
              </a:spcAft>
              <a:buClr>
                <a:schemeClr val="accent3"/>
              </a:buClr>
              <a:buSzPct val="75000"/>
              <a:buFont typeface="Arial" panose="020B0604020202020204" pitchFamily="34" charset="0"/>
              <a:buChar char="•"/>
            </a:pPr>
            <a:r>
              <a:rPr lang="en-US" sz="2000" dirty="0">
                <a:solidFill>
                  <a:schemeClr val="tx2"/>
                </a:solidFill>
              </a:rPr>
              <a:t>“Developmental evaluation: Applying complexity concepts to enhance innovation &amp; use”</a:t>
            </a:r>
            <a:br>
              <a:rPr lang="en-US" sz="2000" dirty="0">
                <a:solidFill>
                  <a:schemeClr val="tx2"/>
                </a:solidFill>
              </a:rPr>
            </a:br>
            <a:r>
              <a:rPr lang="en-US" sz="2000" dirty="0">
                <a:solidFill>
                  <a:schemeClr val="accent3"/>
                </a:solidFill>
                <a:hlinkClick r:id="rId7">
                  <a:extLst>
                    <a:ext uri="{A12FA001-AC4F-418D-AE19-62706E023703}">
                      <ahyp:hlinkClr xmlns:ahyp="http://schemas.microsoft.com/office/drawing/2018/hyperlinkcolor" val="tx"/>
                    </a:ext>
                  </a:extLst>
                </a:hlinkClick>
              </a:rPr>
              <a:t>https://www.betterevaluation.org/tools-resources/developmental-evaluation-applying-complexity-concepts-enhance-innovation-use</a:t>
            </a:r>
            <a:r>
              <a:rPr lang="en-US" sz="2000" dirty="0">
                <a:solidFill>
                  <a:schemeClr val="accent3"/>
                </a:solidFill>
              </a:rPr>
              <a:t> </a:t>
            </a:r>
          </a:p>
          <a:p>
            <a:pPr marL="342900" lvl="0" indent="-342900">
              <a:spcAft>
                <a:spcPts val="1200"/>
              </a:spcAft>
              <a:buClr>
                <a:schemeClr val="accent3"/>
              </a:buClr>
              <a:buSzPct val="75000"/>
              <a:buFont typeface="Arial" panose="020B0604020202020204" pitchFamily="34" charset="0"/>
              <a:buChar char="•"/>
            </a:pPr>
            <a:r>
              <a:rPr lang="en-US" sz="2000" dirty="0" err="1">
                <a:solidFill>
                  <a:schemeClr val="tx2"/>
                </a:solidFill>
              </a:rPr>
              <a:t>Cynefin</a:t>
            </a:r>
            <a:r>
              <a:rPr lang="en-US" sz="2000" dirty="0">
                <a:solidFill>
                  <a:schemeClr val="tx2"/>
                </a:solidFill>
              </a:rPr>
              <a:t> Framework</a:t>
            </a:r>
            <a:br>
              <a:rPr lang="en-US" sz="2000" dirty="0">
                <a:solidFill>
                  <a:schemeClr val="tx2"/>
                </a:solidFill>
              </a:rPr>
            </a:br>
            <a:r>
              <a:rPr lang="en-US" sz="2000" dirty="0">
                <a:solidFill>
                  <a:schemeClr val="accent3"/>
                </a:solidFill>
                <a:hlinkClick r:id="rId8">
                  <a:extLst>
                    <a:ext uri="{A12FA001-AC4F-418D-AE19-62706E023703}">
                      <ahyp:hlinkClr xmlns:ahyp="http://schemas.microsoft.com/office/drawing/2018/hyperlinkcolor" val="tx"/>
                    </a:ext>
                  </a:extLst>
                </a:hlinkClick>
              </a:rPr>
              <a:t>https://www.youtube.com/watch?v=N7oz366X0-8</a:t>
            </a:r>
            <a:r>
              <a:rPr lang="en-US" sz="2000" dirty="0">
                <a:solidFill>
                  <a:schemeClr val="accent3"/>
                </a:solidFill>
              </a:rPr>
              <a:t> </a:t>
            </a:r>
          </a:p>
          <a:p>
            <a:pPr marL="342900" lvl="0" indent="-342900">
              <a:spcAft>
                <a:spcPts val="1200"/>
              </a:spcAft>
              <a:buClr>
                <a:schemeClr val="accent3"/>
              </a:buClr>
              <a:buSzPct val="75000"/>
              <a:buFont typeface="Arial" panose="020B0604020202020204" pitchFamily="34" charset="0"/>
              <a:buChar char="•"/>
            </a:pPr>
            <a:endParaRPr lang="en-US" sz="2000" dirty="0">
              <a:solidFill>
                <a:schemeClr val="tx2"/>
              </a:solidFill>
            </a:endParaRPr>
          </a:p>
        </p:txBody>
      </p:sp>
    </p:spTree>
    <p:extLst>
      <p:ext uri="{BB962C8B-B14F-4D97-AF65-F5344CB8AC3E}">
        <p14:creationId xmlns:p14="http://schemas.microsoft.com/office/powerpoint/2010/main" val="316132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67F041-F302-4E5B-ADE3-08244059FCB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grpSp>
        <p:nvGrpSpPr>
          <p:cNvPr id="3" name="Group 2">
            <a:extLst>
              <a:ext uri="{FF2B5EF4-FFF2-40B4-BE49-F238E27FC236}">
                <a16:creationId xmlns:a16="http://schemas.microsoft.com/office/drawing/2014/main" id="{ADE3FE66-7A69-499A-82E5-117F43B4E645}"/>
              </a:ext>
            </a:extLst>
          </p:cNvPr>
          <p:cNvGrpSpPr/>
          <p:nvPr/>
        </p:nvGrpSpPr>
        <p:grpSpPr>
          <a:xfrm>
            <a:off x="1740371" y="2262816"/>
            <a:ext cx="8711258" cy="2332368"/>
            <a:chOff x="1740371" y="2868991"/>
            <a:chExt cx="8711258" cy="2332368"/>
          </a:xfrm>
        </p:grpSpPr>
        <p:pic>
          <p:nvPicPr>
            <p:cNvPr id="7" name="Picture 6" descr="A picture containing drawing&#10;&#10;Description automatically generated">
              <a:extLst>
                <a:ext uri="{FF2B5EF4-FFF2-40B4-BE49-F238E27FC236}">
                  <a16:creationId xmlns:a16="http://schemas.microsoft.com/office/drawing/2014/main" id="{29A442E8-7336-4C89-A8F5-35295F162A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0371" y="2868991"/>
              <a:ext cx="8711258" cy="1120019"/>
            </a:xfrm>
            <a:prstGeom prst="rect">
              <a:avLst/>
            </a:prstGeom>
          </p:spPr>
        </p:pic>
        <p:pic>
          <p:nvPicPr>
            <p:cNvPr id="2" name="Picture 1">
              <a:extLst>
                <a:ext uri="{FF2B5EF4-FFF2-40B4-BE49-F238E27FC236}">
                  <a16:creationId xmlns:a16="http://schemas.microsoft.com/office/drawing/2014/main" id="{07BB9D0E-D295-4C87-8B76-024429B42A42}"/>
                </a:ext>
              </a:extLst>
            </p:cNvPr>
            <p:cNvPicPr>
              <a:picLocks noChangeAspect="1"/>
            </p:cNvPicPr>
            <p:nvPr/>
          </p:nvPicPr>
          <p:blipFill>
            <a:blip r:embed="rId4"/>
            <a:stretch>
              <a:fillRect/>
            </a:stretch>
          </p:blipFill>
          <p:spPr>
            <a:xfrm>
              <a:off x="3796043" y="4246877"/>
              <a:ext cx="4599915" cy="954482"/>
            </a:xfrm>
            <a:prstGeom prst="rect">
              <a:avLst/>
            </a:prstGeom>
          </p:spPr>
        </p:pic>
      </p:grpSp>
      <p:sp>
        <p:nvSpPr>
          <p:cNvPr id="8" name="Rectangle 7">
            <a:extLst>
              <a:ext uri="{FF2B5EF4-FFF2-40B4-BE49-F238E27FC236}">
                <a16:creationId xmlns:a16="http://schemas.microsoft.com/office/drawing/2014/main" id="{CFC83D59-C926-48B8-8ABB-34F46CF48839}"/>
              </a:ext>
            </a:extLst>
          </p:cNvPr>
          <p:cNvSpPr/>
          <p:nvPr/>
        </p:nvSpPr>
        <p:spPr>
          <a:xfrm>
            <a:off x="1104902" y="6251555"/>
            <a:ext cx="9936628" cy="543162"/>
          </a:xfrm>
          <a:prstGeom prst="rect">
            <a:avLst/>
          </a:prstGeom>
        </p:spPr>
        <p:txBody>
          <a:bodyPr wrap="square">
            <a:spAutoFit/>
          </a:bodyPr>
          <a:lstStyle/>
          <a:p>
            <a:pPr algn="ctr">
              <a:lnSpc>
                <a:spcPct val="107000"/>
              </a:lnSpc>
            </a:pP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Patrice </a:t>
            </a:r>
            <a:r>
              <a:rPr lang="en-US" sz="14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Releford</a:t>
            </a: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Henriët Hendriks, Andrea Cummings, Jenny Johnson, and Brad Luckhardt </a:t>
            </a:r>
            <a:r>
              <a:rPr lang="en-US" sz="14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Wednesday, February 8, 2023</a:t>
            </a:r>
          </a:p>
          <a:p>
            <a:pPr>
              <a:lnSpc>
                <a:spcPct val="107000"/>
              </a:lnSpc>
            </a:pPr>
            <a:r>
              <a:rPr lang="en-US"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9472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41969" y="2843968"/>
            <a:ext cx="10108062" cy="1170064"/>
          </a:xfrm>
          <a:prstGeom prst="rect">
            <a:avLst/>
          </a:prstGeom>
        </p:spPr>
        <p:txBody>
          <a:bodyPr wrap="square">
            <a:spAutoFit/>
          </a:bodyPr>
          <a:lstStyle/>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Overview of Evaluation </a:t>
            </a:r>
          </a:p>
          <a:p>
            <a:pPr algn="ctr">
              <a:lnSpc>
                <a:spcPts val="4200"/>
              </a:lnSpc>
            </a:pPr>
            <a:r>
              <a:rPr lang="en-US" sz="4000">
                <a:solidFill>
                  <a:schemeClr val="tx2"/>
                </a:solidFill>
                <a:latin typeface="+mj-lt"/>
                <a:ea typeface="Calibri" panose="020F0502020204030204" pitchFamily="34" charset="0"/>
                <a:cs typeface="Times New Roman" panose="02020603050405020304" pitchFamily="18" charset="0"/>
              </a:rPr>
              <a:t>Purpose</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Tree>
    <p:extLst>
      <p:ext uri="{BB962C8B-B14F-4D97-AF65-F5344CB8AC3E}">
        <p14:creationId xmlns:p14="http://schemas.microsoft.com/office/powerpoint/2010/main" val="3645538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A69B637-62BF-4DB8-BCD1-D7C55DA9B5B7}"/>
              </a:ext>
            </a:extLst>
          </p:cNvPr>
          <p:cNvSpPr/>
          <p:nvPr/>
        </p:nvSpPr>
        <p:spPr>
          <a:xfrm>
            <a:off x="0" y="4823656"/>
            <a:ext cx="12192000" cy="20343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6" y="429395"/>
            <a:ext cx="7829438" cy="630942"/>
          </a:xfrm>
          <a:prstGeom prst="rect">
            <a:avLst/>
          </a:prstGeom>
        </p:spPr>
        <p:txBody>
          <a:bodyPr wrap="square" lIns="91440" tIns="45720" rIns="91440" bIns="45720" anchor="t">
            <a:spAutoFit/>
          </a:bodyPr>
          <a:lstStyle/>
          <a:p>
            <a:pPr>
              <a:lnSpc>
                <a:spcPts val="4200"/>
              </a:lnSpc>
            </a:pPr>
            <a:r>
              <a:rPr lang="en-US" sz="4000">
                <a:solidFill>
                  <a:schemeClr val="accent3"/>
                </a:solidFill>
                <a:latin typeface="+mj-lt"/>
                <a:cs typeface="Times New Roman"/>
              </a:rPr>
              <a:t>OneMPLS Fund Overview</a:t>
            </a:r>
            <a:endParaRPr lang="en-US" sz="4000">
              <a:solidFill>
                <a:schemeClr val="accent3"/>
              </a:solidFill>
              <a:latin typeface="Arial Black"/>
              <a:cs typeface="Times New Roman"/>
            </a:endParaRP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1364443"/>
            <a:ext cx="10181383" cy="451955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45720" rtlCol="0" anchor="ct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85750" indent="-285750">
              <a:lnSpc>
                <a:spcPct val="100000"/>
              </a:lnSpc>
              <a:spcAft>
                <a:spcPts val="1800"/>
              </a:spcAft>
              <a:buFont typeface="Arial" panose="020B0604020202020204" pitchFamily="34" charset="0"/>
              <a:buChar char="•"/>
            </a:pPr>
            <a:r>
              <a:rPr lang="en-US" sz="3000" dirty="0"/>
              <a:t>The OneMPLS Fund launched three years ago and pools money from the community to respond nimbly to pressing community needs. </a:t>
            </a:r>
          </a:p>
          <a:p>
            <a:pPr marL="285750" indent="-285750">
              <a:lnSpc>
                <a:spcPct val="100000"/>
              </a:lnSpc>
              <a:spcAft>
                <a:spcPts val="1800"/>
              </a:spcAft>
              <a:buFont typeface="Arial" panose="020B0604020202020204" pitchFamily="34" charset="0"/>
              <a:buChar char="•"/>
            </a:pPr>
            <a:r>
              <a:rPr lang="en-US" sz="3000" dirty="0"/>
              <a:t>Each grant round has addressed a different topic or community focus. Prior to the pandemic, the Fund addressed Housing. Since 2020, the fund has supported Pandemic Relief, Rebuilding and Capacity Building.</a:t>
            </a:r>
          </a:p>
        </p:txBody>
      </p:sp>
    </p:spTree>
    <p:extLst>
      <p:ext uri="{BB962C8B-B14F-4D97-AF65-F5344CB8AC3E}">
        <p14:creationId xmlns:p14="http://schemas.microsoft.com/office/powerpoint/2010/main" val="1151512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A69B637-62BF-4DB8-BCD1-D7C55DA9B5B7}"/>
              </a:ext>
            </a:extLst>
          </p:cNvPr>
          <p:cNvSpPr/>
          <p:nvPr/>
        </p:nvSpPr>
        <p:spPr>
          <a:xfrm>
            <a:off x="0" y="4823656"/>
            <a:ext cx="12192000" cy="20343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sp>
        <p:nvSpPr>
          <p:cNvPr id="6" name="Rectangle 5">
            <a:extLst>
              <a:ext uri="{FF2B5EF4-FFF2-40B4-BE49-F238E27FC236}">
                <a16:creationId xmlns:a16="http://schemas.microsoft.com/office/drawing/2014/main" id="{9F0D3550-D83C-4F6A-99D8-8CE456C3E151}"/>
              </a:ext>
            </a:extLst>
          </p:cNvPr>
          <p:cNvSpPr/>
          <p:nvPr/>
        </p:nvSpPr>
        <p:spPr>
          <a:xfrm>
            <a:off x="0" y="0"/>
            <a:ext cx="5036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DE8DA"/>
              </a:solidFill>
            </a:endParaRPr>
          </a:p>
        </p:txBody>
      </p:sp>
      <p:grpSp>
        <p:nvGrpSpPr>
          <p:cNvPr id="3" name="Group 2">
            <a:extLst>
              <a:ext uri="{FF2B5EF4-FFF2-40B4-BE49-F238E27FC236}">
                <a16:creationId xmlns:a16="http://schemas.microsoft.com/office/drawing/2014/main" id="{6A465543-BFF0-4DF4-8E5C-8D227A882431}"/>
              </a:ext>
            </a:extLst>
          </p:cNvPr>
          <p:cNvGrpSpPr/>
          <p:nvPr/>
        </p:nvGrpSpPr>
        <p:grpSpPr>
          <a:xfrm>
            <a:off x="10948781" y="6196433"/>
            <a:ext cx="1003343" cy="365761"/>
            <a:chOff x="10948781" y="6196433"/>
            <a:chExt cx="1003343" cy="365761"/>
          </a:xfrm>
        </p:grpSpPr>
        <p:pic>
          <p:nvPicPr>
            <p:cNvPr id="14" name="Picture 13" descr="A picture containing sign, stop, sitting, front&#10;&#10;Description automatically generated">
              <a:extLst>
                <a:ext uri="{FF2B5EF4-FFF2-40B4-BE49-F238E27FC236}">
                  <a16:creationId xmlns:a16="http://schemas.microsoft.com/office/drawing/2014/main" id="{078324FD-FB93-4211-A242-9FCB4BD954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2" name="Picture 1">
              <a:extLst>
                <a:ext uri="{FF2B5EF4-FFF2-40B4-BE49-F238E27FC236}">
                  <a16:creationId xmlns:a16="http://schemas.microsoft.com/office/drawing/2014/main" id="{B9BD601B-25A4-4651-AFE7-7F9B59E9FDB7}"/>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9" name="Rectangle 8">
            <a:extLst>
              <a:ext uri="{FF2B5EF4-FFF2-40B4-BE49-F238E27FC236}">
                <a16:creationId xmlns:a16="http://schemas.microsoft.com/office/drawing/2014/main" id="{C7CB3588-8EF8-4A5F-8277-13B66B32A1B2}"/>
              </a:ext>
            </a:extLst>
          </p:cNvPr>
          <p:cNvSpPr/>
          <p:nvPr/>
        </p:nvSpPr>
        <p:spPr>
          <a:xfrm>
            <a:off x="1005075" y="429395"/>
            <a:ext cx="10431385" cy="631455"/>
          </a:xfrm>
          <a:prstGeom prst="rect">
            <a:avLst/>
          </a:prstGeom>
        </p:spPr>
        <p:txBody>
          <a:bodyPr wrap="square" lIns="91440" tIns="45720" rIns="91440" bIns="45720" anchor="t">
            <a:spAutoFit/>
          </a:bodyPr>
          <a:lstStyle/>
          <a:p>
            <a:pPr>
              <a:lnSpc>
                <a:spcPts val="4200"/>
              </a:lnSpc>
            </a:pPr>
            <a:r>
              <a:rPr lang="en-US" sz="4000">
                <a:solidFill>
                  <a:schemeClr val="accent3"/>
                </a:solidFill>
                <a:latin typeface="+mj-lt"/>
                <a:cs typeface="Times New Roman"/>
              </a:rPr>
              <a:t>Evaluation Purpose</a:t>
            </a:r>
            <a:endParaRPr lang="en-US" sz="4000">
              <a:solidFill>
                <a:schemeClr val="accent3"/>
              </a:solidFill>
              <a:latin typeface="Arial Black"/>
              <a:cs typeface="Times New Roman"/>
            </a:endParaRPr>
          </a:p>
        </p:txBody>
      </p:sp>
      <p:sp>
        <p:nvSpPr>
          <p:cNvPr id="11" name="TextBox 10">
            <a:extLst>
              <a:ext uri="{FF2B5EF4-FFF2-40B4-BE49-F238E27FC236}">
                <a16:creationId xmlns:a16="http://schemas.microsoft.com/office/drawing/2014/main" id="{B6CA9960-2D7F-4E4C-9955-8E9EFA06BE6D}"/>
              </a:ext>
            </a:extLst>
          </p:cNvPr>
          <p:cNvSpPr txBox="1"/>
          <p:nvPr/>
        </p:nvSpPr>
        <p:spPr>
          <a:xfrm>
            <a:off x="1141612" y="1364443"/>
            <a:ext cx="10181383" cy="451955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37160" tIns="0" rIns="91440" bIns="45720" rtlCol="0" anchor="ctr">
            <a:normAutofit lnSpcReduction="10000"/>
          </a:bodyPr>
          <a:lstStyle>
            <a:defPPr>
              <a:defRPr lang="en-US"/>
            </a:defPPr>
            <a:lvl1pPr>
              <a:lnSpc>
                <a:spcPts val="2400"/>
              </a:lnSpc>
              <a:defRPr>
                <a:solidFill>
                  <a:schemeClr val="tx2"/>
                </a:solidFill>
              </a:defRPr>
            </a:lvl1pPr>
            <a:lvl2pPr marL="800100" lvl="1" indent="-342900">
              <a:spcAft>
                <a:spcPts val="1200"/>
              </a:spcAft>
              <a:buClr>
                <a:schemeClr val="accent3"/>
              </a:buClr>
              <a:buFont typeface="Arial" panose="020B0604020202020204" pitchFamily="34" charset="0"/>
              <a:buChar char="•"/>
              <a:defRPr sz="2800">
                <a:solidFill>
                  <a:schemeClr val="tx2"/>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lnSpc>
                <a:spcPct val="110000"/>
              </a:lnSpc>
              <a:buClr>
                <a:schemeClr val="accent3"/>
              </a:buClr>
              <a:buSzPct val="75000"/>
            </a:pPr>
            <a:r>
              <a:rPr lang="en-US" sz="2800" b="1" dirty="0">
                <a:solidFill>
                  <a:schemeClr val="tx2"/>
                </a:solidFill>
              </a:rPr>
              <a:t>Foundation Level Outcomes</a:t>
            </a:r>
            <a:endParaRPr lang="en-US" sz="2800" b="1" dirty="0">
              <a:solidFill>
                <a:schemeClr val="tx2"/>
              </a:solidFill>
              <a:cs typeface="Arial"/>
            </a:endParaRPr>
          </a:p>
          <a:p>
            <a:pPr marL="285750" indent="-285750">
              <a:lnSpc>
                <a:spcPct val="110000"/>
              </a:lnSpc>
              <a:buClr>
                <a:schemeClr val="accent3"/>
              </a:buClr>
              <a:buSzPct val="75000"/>
              <a:buFont typeface="Arial" panose="020B0604020202020204" pitchFamily="34" charset="0"/>
              <a:buChar char="•"/>
            </a:pPr>
            <a:r>
              <a:rPr lang="en-US" sz="2800" dirty="0"/>
              <a:t>Use our Strategic Framework to guide learning and collaboration </a:t>
            </a:r>
          </a:p>
          <a:p>
            <a:pPr marL="285750" indent="-285750">
              <a:lnSpc>
                <a:spcPct val="110000"/>
              </a:lnSpc>
              <a:buClr>
                <a:schemeClr val="accent3"/>
              </a:buClr>
              <a:buSzPct val="75000"/>
              <a:buFont typeface="Arial" panose="020B0604020202020204" pitchFamily="34" charset="0"/>
              <a:buChar char="•"/>
            </a:pPr>
            <a:r>
              <a:rPr lang="en-US" sz="2800" dirty="0"/>
              <a:t>Generate and use insights to guide OneMPLS Fund </a:t>
            </a:r>
          </a:p>
          <a:p>
            <a:pPr marL="285750" indent="-285750">
              <a:lnSpc>
                <a:spcPct val="110000"/>
              </a:lnSpc>
              <a:buClr>
                <a:schemeClr val="accent3"/>
              </a:buClr>
              <a:buSzPct val="75000"/>
              <a:buFont typeface="Arial" panose="020B0604020202020204" pitchFamily="34" charset="0"/>
              <a:buChar char="•"/>
            </a:pPr>
            <a:r>
              <a:rPr lang="en-US" sz="2800" dirty="0"/>
              <a:t>Experiment with Developmental and Equitable Evaluation to inform the future of the Foundation's evaluation work</a:t>
            </a:r>
          </a:p>
          <a:p>
            <a:pPr lvl="0">
              <a:lnSpc>
                <a:spcPct val="110000"/>
              </a:lnSpc>
              <a:spcBef>
                <a:spcPts val="1200"/>
              </a:spcBef>
              <a:buClr>
                <a:schemeClr val="accent3"/>
              </a:buClr>
              <a:buSzPct val="75000"/>
            </a:pPr>
            <a:r>
              <a:rPr lang="en-US" sz="2800" b="1" dirty="0">
                <a:solidFill>
                  <a:schemeClr val="tx2"/>
                </a:solidFill>
              </a:rPr>
              <a:t>OneMPLS Fund Level Outcomes</a:t>
            </a:r>
            <a:endParaRPr lang="en-US" sz="2800" b="1" dirty="0">
              <a:solidFill>
                <a:schemeClr val="tx2"/>
              </a:solidFill>
              <a:cs typeface="Arial"/>
            </a:endParaRPr>
          </a:p>
          <a:p>
            <a:pPr marL="285750" lvl="0" indent="-285750">
              <a:lnSpc>
                <a:spcPct val="110000"/>
              </a:lnSpc>
              <a:buClr>
                <a:schemeClr val="accent3"/>
              </a:buClr>
              <a:buSzPct val="75000"/>
              <a:buFont typeface="Arial" panose="020B0604020202020204" pitchFamily="34" charset="0"/>
              <a:buChar char="•"/>
            </a:pPr>
            <a:r>
              <a:rPr lang="en-US" sz="2800" dirty="0">
                <a:solidFill>
                  <a:schemeClr val="tx2"/>
                </a:solidFill>
              </a:rPr>
              <a:t>Engage and learn with grantees, donors, and cross-departmental team to strengthen the Fund and understanding of the Fund</a:t>
            </a:r>
          </a:p>
        </p:txBody>
      </p:sp>
    </p:spTree>
    <p:extLst>
      <p:ext uri="{BB962C8B-B14F-4D97-AF65-F5344CB8AC3E}">
        <p14:creationId xmlns:p14="http://schemas.microsoft.com/office/powerpoint/2010/main" val="322856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41969" y="2843968"/>
            <a:ext cx="10108062" cy="1170064"/>
          </a:xfrm>
          <a:prstGeom prst="rect">
            <a:avLst/>
          </a:prstGeom>
        </p:spPr>
        <p:txBody>
          <a:bodyPr wrap="square">
            <a:spAutoFit/>
          </a:bodyPr>
          <a:lstStyle/>
          <a:p>
            <a:pPr algn="ctr">
              <a:lnSpc>
                <a:spcPts val="4200"/>
              </a:lnSpc>
            </a:pPr>
            <a:r>
              <a:rPr lang="en-US" sz="4000" dirty="0">
                <a:solidFill>
                  <a:schemeClr val="tx2"/>
                </a:solidFill>
                <a:latin typeface="+mj-lt"/>
                <a:ea typeface="Calibri" panose="020F0502020204030204" pitchFamily="34" charset="0"/>
                <a:cs typeface="Times New Roman" panose="02020603050405020304" pitchFamily="18" charset="0"/>
              </a:rPr>
              <a:t>Developmental &amp; Equitable Evaluation</a:t>
            </a: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Tree>
    <p:extLst>
      <p:ext uri="{BB962C8B-B14F-4D97-AF65-F5344CB8AC3E}">
        <p14:creationId xmlns:p14="http://schemas.microsoft.com/office/powerpoint/2010/main" val="65525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2" y="657893"/>
            <a:ext cx="9071458" cy="1170064"/>
          </a:xfrm>
          <a:prstGeom prst="rect">
            <a:avLst/>
          </a:prstGeom>
        </p:spPr>
        <p:txBody>
          <a:bodyPr wrap="square" lIns="91440" tIns="45720" rIns="91440" bIns="45720" anchor="t">
            <a:spAutoFit/>
          </a:bodyPr>
          <a:lstStyle/>
          <a:p>
            <a:pPr>
              <a:lnSpc>
                <a:spcPts val="4200"/>
              </a:lnSpc>
            </a:pPr>
            <a:r>
              <a:rPr lang="en-US" sz="4000">
                <a:solidFill>
                  <a:schemeClr val="accent3"/>
                </a:solidFill>
                <a:latin typeface="+mj-lt"/>
                <a:ea typeface="Calibri" panose="020F0502020204030204" pitchFamily="34" charset="0"/>
                <a:cs typeface="Times New Roman"/>
              </a:rPr>
              <a:t>What Does Developmental Evaluation Emphasize</a:t>
            </a:r>
            <a:endParaRPr lang="en-US" sz="4000">
              <a:solidFill>
                <a:schemeClr val="accent3"/>
              </a:solidFill>
              <a:latin typeface="+mj-lt"/>
              <a:cs typeface="Times New Roman"/>
            </a:endParaRP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8" name="TextBox 7">
            <a:extLst>
              <a:ext uri="{FF2B5EF4-FFF2-40B4-BE49-F238E27FC236}">
                <a16:creationId xmlns:a16="http://schemas.microsoft.com/office/drawing/2014/main" id="{2581E13B-66BE-414A-9629-E456DADEAAB4}"/>
              </a:ext>
            </a:extLst>
          </p:cNvPr>
          <p:cNvSpPr txBox="1"/>
          <p:nvPr/>
        </p:nvSpPr>
        <p:spPr>
          <a:xfrm>
            <a:off x="1078382" y="1944688"/>
            <a:ext cx="9870399" cy="3925908"/>
          </a:xfrm>
          <a:prstGeom prst="rect">
            <a:avLst/>
          </a:prstGeom>
          <a:noFill/>
          <a:ln>
            <a:noFill/>
          </a:ln>
        </p:spPr>
        <p:txBody>
          <a:bodyPr wrap="square" lIns="91440" tIns="45720" rIns="91440" bIns="45720" rtlCol="0" anchor="t">
            <a:noAutofit/>
          </a:bodyPr>
          <a:lstStyle/>
          <a:p>
            <a:pPr marL="285750" indent="-285750">
              <a:buClr>
                <a:schemeClr val="accent3"/>
              </a:buClr>
              <a:buSzPct val="75000"/>
              <a:buFont typeface="Arial" panose="020B0604020202020204" pitchFamily="34" charset="0"/>
              <a:buChar char="•"/>
            </a:pPr>
            <a:r>
              <a:rPr lang="en-US" sz="2800" b="1">
                <a:solidFill>
                  <a:schemeClr val="tx2"/>
                </a:solidFill>
              </a:rPr>
              <a:t>Formative or summative </a:t>
            </a:r>
            <a:r>
              <a:rPr lang="en-US" sz="2800">
                <a:solidFill>
                  <a:schemeClr val="tx2"/>
                </a:solidFill>
              </a:rPr>
              <a:t>evaluation approaches examine costs, benefits, best practices, replicability, scale, and in most cases quantitative evidence. </a:t>
            </a:r>
            <a:endParaRPr lang="en-US" sz="2800">
              <a:solidFill>
                <a:schemeClr val="tx2"/>
              </a:solidFill>
              <a:cs typeface="Arial"/>
            </a:endParaRPr>
          </a:p>
          <a:p>
            <a:pPr marL="285750" indent="-285750">
              <a:spcBef>
                <a:spcPts val="1800"/>
              </a:spcBef>
              <a:buClr>
                <a:schemeClr val="accent3"/>
              </a:buClr>
              <a:buSzPct val="75000"/>
              <a:buFont typeface="Arial" panose="020B0604020202020204" pitchFamily="34" charset="0"/>
              <a:buChar char="•"/>
            </a:pPr>
            <a:r>
              <a:rPr lang="en-US" sz="2800" b="1">
                <a:solidFill>
                  <a:schemeClr val="tx2"/>
                </a:solidFill>
              </a:rPr>
              <a:t>Developmental</a:t>
            </a:r>
            <a:r>
              <a:rPr lang="en-US" sz="2800">
                <a:solidFill>
                  <a:schemeClr val="tx2"/>
                </a:solidFill>
              </a:rPr>
              <a:t> evaluation is (1) grounded in systems thinking and supports innovation amidst complexity (2) by collecting real-time data or feedback in ways that (3) lead to informed, ongoing decision-making about design, development and implementation.</a:t>
            </a:r>
            <a:endParaRPr lang="en-US" sz="2800">
              <a:solidFill>
                <a:schemeClr val="tx2"/>
              </a:solidFill>
              <a:cs typeface="Arial"/>
            </a:endParaRPr>
          </a:p>
        </p:txBody>
      </p:sp>
    </p:spTree>
    <p:extLst>
      <p:ext uri="{BB962C8B-B14F-4D97-AF65-F5344CB8AC3E}">
        <p14:creationId xmlns:p14="http://schemas.microsoft.com/office/powerpoint/2010/main" val="285963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1" y="657893"/>
            <a:ext cx="10358079" cy="1708673"/>
          </a:xfrm>
          <a:prstGeom prst="rect">
            <a:avLst/>
          </a:prstGeom>
        </p:spPr>
        <p:txBody>
          <a:bodyPr wrap="square" lIns="91440" tIns="45720" rIns="91440" bIns="45720" anchor="t">
            <a:spAutoFit/>
          </a:bodyPr>
          <a:lstStyle/>
          <a:p>
            <a:pPr>
              <a:lnSpc>
                <a:spcPts val="4200"/>
              </a:lnSpc>
            </a:pPr>
            <a:r>
              <a:rPr lang="en-US" sz="4000">
                <a:solidFill>
                  <a:schemeClr val="accent3"/>
                </a:solidFill>
                <a:latin typeface="+mj-lt"/>
                <a:ea typeface="Calibri" panose="020F0502020204030204" pitchFamily="34" charset="0"/>
                <a:cs typeface="Times New Roman"/>
              </a:rPr>
              <a:t>Key Principles of </a:t>
            </a:r>
            <a:br>
              <a:rPr lang="en-US" sz="4000">
                <a:solidFill>
                  <a:schemeClr val="accent3"/>
                </a:solidFill>
                <a:latin typeface="+mj-lt"/>
                <a:ea typeface="Calibri" panose="020F0502020204030204" pitchFamily="34" charset="0"/>
                <a:cs typeface="Times New Roman"/>
              </a:rPr>
            </a:br>
            <a:r>
              <a:rPr lang="en-US" sz="4000">
                <a:solidFill>
                  <a:schemeClr val="accent3"/>
                </a:solidFill>
                <a:latin typeface="+mj-lt"/>
                <a:ea typeface="Calibri" panose="020F0502020204030204" pitchFamily="34" charset="0"/>
                <a:cs typeface="Times New Roman"/>
              </a:rPr>
              <a:t>Developmental Evaluation</a:t>
            </a:r>
            <a:br>
              <a:rPr lang="en-US" sz="4000">
                <a:solidFill>
                  <a:schemeClr val="accent3"/>
                </a:solidFill>
                <a:latin typeface="+mj-lt"/>
                <a:ea typeface="Calibri" panose="020F0502020204030204" pitchFamily="34" charset="0"/>
                <a:cs typeface="Times New Roman"/>
              </a:rPr>
            </a:br>
            <a:r>
              <a:rPr lang="en-US" sz="2800" b="1" i="1">
                <a:solidFill>
                  <a:schemeClr val="accent3"/>
                </a:solidFill>
                <a:latin typeface="+mj-lt"/>
                <a:ea typeface="Calibri" panose="020F0502020204030204" pitchFamily="34" charset="0"/>
                <a:cs typeface="Times New Roman"/>
              </a:rPr>
              <a:t>Michael Quinn Patton</a:t>
            </a:r>
            <a:endParaRPr lang="en-US" sz="2800" b="1" i="1">
              <a:solidFill>
                <a:schemeClr val="accent3"/>
              </a:solidFill>
              <a:latin typeface="+mj-lt"/>
              <a:cs typeface="Times New Roman"/>
            </a:endParaRP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sp>
        <p:nvSpPr>
          <p:cNvPr id="8" name="TextBox 7">
            <a:extLst>
              <a:ext uri="{FF2B5EF4-FFF2-40B4-BE49-F238E27FC236}">
                <a16:creationId xmlns:a16="http://schemas.microsoft.com/office/drawing/2014/main" id="{2581E13B-66BE-414A-9629-E456DADEAAB4}"/>
              </a:ext>
            </a:extLst>
          </p:cNvPr>
          <p:cNvSpPr txBox="1"/>
          <p:nvPr/>
        </p:nvSpPr>
        <p:spPr>
          <a:xfrm>
            <a:off x="1078382" y="2366566"/>
            <a:ext cx="9870399" cy="3615945"/>
          </a:xfrm>
          <a:prstGeom prst="rect">
            <a:avLst/>
          </a:prstGeom>
          <a:noFill/>
          <a:ln>
            <a:noFill/>
          </a:ln>
        </p:spPr>
        <p:txBody>
          <a:bodyPr wrap="square" lIns="91440" tIns="45720" rIns="91440" bIns="45720" numCol="2" spcCol="640080" rtlCol="0" anchor="t">
            <a:normAutofit/>
          </a:bodyPr>
          <a:lstStyle/>
          <a:p>
            <a:pPr marL="514350" indent="-514350">
              <a:lnSpc>
                <a:spcPct val="150000"/>
              </a:lnSpc>
              <a:buClr>
                <a:schemeClr val="tx2"/>
              </a:buClr>
              <a:buSzPct val="100000"/>
              <a:buFont typeface="+mj-lt"/>
              <a:buAutoNum type="arabicPeriod"/>
            </a:pPr>
            <a:r>
              <a:rPr lang="en-US" sz="2800" dirty="0">
                <a:solidFill>
                  <a:schemeClr val="tx2"/>
                </a:solidFill>
                <a:cs typeface="Arial"/>
              </a:rPr>
              <a:t>Developmental purpose</a:t>
            </a:r>
          </a:p>
          <a:p>
            <a:pPr marL="514350" indent="-514350">
              <a:lnSpc>
                <a:spcPct val="150000"/>
              </a:lnSpc>
              <a:buClr>
                <a:schemeClr val="tx2"/>
              </a:buClr>
              <a:buSzPct val="100000"/>
              <a:buFont typeface="+mj-lt"/>
              <a:buAutoNum type="arabicPeriod"/>
            </a:pPr>
            <a:r>
              <a:rPr lang="en-US" sz="2800" dirty="0">
                <a:solidFill>
                  <a:schemeClr val="tx2"/>
                </a:solidFill>
                <a:cs typeface="Arial"/>
              </a:rPr>
              <a:t>Evaluation rigor</a:t>
            </a:r>
          </a:p>
          <a:p>
            <a:pPr marL="514350" indent="-514350">
              <a:lnSpc>
                <a:spcPct val="150000"/>
              </a:lnSpc>
              <a:buClr>
                <a:schemeClr val="tx2"/>
              </a:buClr>
              <a:buSzPct val="100000"/>
              <a:buFont typeface="+mj-lt"/>
              <a:buAutoNum type="arabicPeriod"/>
            </a:pPr>
            <a:r>
              <a:rPr lang="en-US" sz="2800" dirty="0">
                <a:solidFill>
                  <a:schemeClr val="tx2"/>
                </a:solidFill>
                <a:cs typeface="Arial"/>
              </a:rPr>
              <a:t>Utilization focus</a:t>
            </a:r>
          </a:p>
          <a:p>
            <a:pPr marL="514350" indent="-514350">
              <a:lnSpc>
                <a:spcPct val="150000"/>
              </a:lnSpc>
              <a:buClr>
                <a:schemeClr val="tx2"/>
              </a:buClr>
              <a:buSzPct val="100000"/>
              <a:buFont typeface="+mj-lt"/>
              <a:buAutoNum type="arabicPeriod"/>
            </a:pPr>
            <a:r>
              <a:rPr lang="en-US" sz="2800" dirty="0">
                <a:solidFill>
                  <a:schemeClr val="tx2"/>
                </a:solidFill>
                <a:cs typeface="Arial"/>
              </a:rPr>
              <a:t>Innovation niche</a:t>
            </a:r>
          </a:p>
          <a:p>
            <a:pPr marL="514350" indent="-514350">
              <a:lnSpc>
                <a:spcPct val="150000"/>
              </a:lnSpc>
              <a:buClr>
                <a:schemeClr val="tx2"/>
              </a:buClr>
              <a:buSzPct val="100000"/>
              <a:buFont typeface="+mj-lt"/>
              <a:buAutoNum type="arabicPeriod"/>
            </a:pPr>
            <a:r>
              <a:rPr lang="en-US" sz="2800" dirty="0">
                <a:solidFill>
                  <a:schemeClr val="tx2"/>
                </a:solidFill>
                <a:cs typeface="Arial"/>
              </a:rPr>
              <a:t>Complexity perspective</a:t>
            </a:r>
          </a:p>
          <a:p>
            <a:pPr marL="514350" indent="-514350">
              <a:lnSpc>
                <a:spcPct val="150000"/>
              </a:lnSpc>
              <a:buClr>
                <a:schemeClr val="tx2"/>
              </a:buClr>
              <a:buSzPct val="100000"/>
              <a:buFont typeface="+mj-lt"/>
              <a:buAutoNum type="arabicPeriod"/>
            </a:pPr>
            <a:r>
              <a:rPr lang="en-US" sz="2800" dirty="0">
                <a:solidFill>
                  <a:schemeClr val="tx2"/>
                </a:solidFill>
                <a:cs typeface="Arial"/>
              </a:rPr>
              <a:t>Systems thinking</a:t>
            </a:r>
          </a:p>
          <a:p>
            <a:pPr marL="514350" indent="-514350">
              <a:lnSpc>
                <a:spcPct val="150000"/>
              </a:lnSpc>
              <a:buClr>
                <a:schemeClr val="tx2"/>
              </a:buClr>
              <a:buSzPct val="100000"/>
              <a:buFont typeface="+mj-lt"/>
              <a:buAutoNum type="arabicPeriod"/>
            </a:pPr>
            <a:r>
              <a:rPr lang="en-US" sz="2800" dirty="0">
                <a:solidFill>
                  <a:schemeClr val="tx2"/>
                </a:solidFill>
                <a:cs typeface="Arial"/>
              </a:rPr>
              <a:t>Co-creation</a:t>
            </a:r>
          </a:p>
          <a:p>
            <a:pPr marL="514350" indent="-514350">
              <a:lnSpc>
                <a:spcPct val="150000"/>
              </a:lnSpc>
              <a:buClr>
                <a:schemeClr val="tx2"/>
              </a:buClr>
              <a:buSzPct val="100000"/>
              <a:buFont typeface="+mj-lt"/>
              <a:buAutoNum type="arabicPeriod"/>
            </a:pPr>
            <a:r>
              <a:rPr lang="en-US" sz="2800" dirty="0">
                <a:solidFill>
                  <a:schemeClr val="tx2"/>
                </a:solidFill>
                <a:cs typeface="Arial"/>
              </a:rPr>
              <a:t>Timely feedback</a:t>
            </a:r>
          </a:p>
        </p:txBody>
      </p:sp>
    </p:spTree>
    <p:extLst>
      <p:ext uri="{BB962C8B-B14F-4D97-AF65-F5344CB8AC3E}">
        <p14:creationId xmlns:p14="http://schemas.microsoft.com/office/powerpoint/2010/main" val="46064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1B1F67-FA2D-4704-B8E4-0DBB7F080B66}"/>
              </a:ext>
            </a:extLst>
          </p:cNvPr>
          <p:cNvSpPr/>
          <p:nvPr/>
        </p:nvSpPr>
        <p:spPr>
          <a:xfrm>
            <a:off x="0" y="0"/>
            <a:ext cx="12192000" cy="369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F7781B0-228C-48D6-BE07-6AE27A94D1F7}"/>
              </a:ext>
            </a:extLst>
          </p:cNvPr>
          <p:cNvSpPr/>
          <p:nvPr/>
        </p:nvSpPr>
        <p:spPr>
          <a:xfrm>
            <a:off x="1078382" y="657893"/>
            <a:ext cx="9071458" cy="631455"/>
          </a:xfrm>
          <a:prstGeom prst="rect">
            <a:avLst/>
          </a:prstGeom>
        </p:spPr>
        <p:txBody>
          <a:bodyPr wrap="square" lIns="91440" tIns="45720" rIns="91440" bIns="45720" anchor="t">
            <a:spAutoFit/>
          </a:bodyPr>
          <a:lstStyle/>
          <a:p>
            <a:pPr>
              <a:lnSpc>
                <a:spcPts val="4200"/>
              </a:lnSpc>
            </a:pPr>
            <a:r>
              <a:rPr lang="en-US" sz="4000">
                <a:solidFill>
                  <a:schemeClr val="accent3"/>
                </a:solidFill>
                <a:latin typeface="+mj-lt"/>
                <a:ea typeface="Calibri" panose="020F0502020204030204" pitchFamily="34" charset="0"/>
                <a:cs typeface="Times New Roman"/>
              </a:rPr>
              <a:t>Choosing Evaluation Approach</a:t>
            </a:r>
            <a:endParaRPr lang="en-US" sz="4000">
              <a:solidFill>
                <a:schemeClr val="accent3"/>
              </a:solidFill>
              <a:latin typeface="+mj-lt"/>
              <a:cs typeface="Times New Roman"/>
            </a:endParaRPr>
          </a:p>
        </p:txBody>
      </p:sp>
      <p:grpSp>
        <p:nvGrpSpPr>
          <p:cNvPr id="11" name="Group 10">
            <a:extLst>
              <a:ext uri="{FF2B5EF4-FFF2-40B4-BE49-F238E27FC236}">
                <a16:creationId xmlns:a16="http://schemas.microsoft.com/office/drawing/2014/main" id="{04904AA3-4FAF-48B1-8DB8-6658AD579146}"/>
              </a:ext>
            </a:extLst>
          </p:cNvPr>
          <p:cNvGrpSpPr/>
          <p:nvPr/>
        </p:nvGrpSpPr>
        <p:grpSpPr>
          <a:xfrm>
            <a:off x="10948781" y="6196433"/>
            <a:ext cx="1003343" cy="365761"/>
            <a:chOff x="10948781" y="6196433"/>
            <a:chExt cx="1003343" cy="365761"/>
          </a:xfrm>
        </p:grpSpPr>
        <p:pic>
          <p:nvPicPr>
            <p:cNvPr id="12" name="Picture 11" descr="A picture containing sign, stop, sitting, front&#10;&#10;Description automatically generated">
              <a:extLst>
                <a:ext uri="{FF2B5EF4-FFF2-40B4-BE49-F238E27FC236}">
                  <a16:creationId xmlns:a16="http://schemas.microsoft.com/office/drawing/2014/main" id="{2A997EF4-6DCC-4B3F-8E28-D032D2B8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6364" y="6196434"/>
              <a:ext cx="365760" cy="365760"/>
            </a:xfrm>
            <a:prstGeom prst="rect">
              <a:avLst/>
            </a:prstGeom>
          </p:spPr>
        </p:pic>
        <p:pic>
          <p:nvPicPr>
            <p:cNvPr id="13" name="Picture 12">
              <a:extLst>
                <a:ext uri="{FF2B5EF4-FFF2-40B4-BE49-F238E27FC236}">
                  <a16:creationId xmlns:a16="http://schemas.microsoft.com/office/drawing/2014/main" id="{182FD415-6E8E-4A7E-9A3D-C6B2AEE1E2D4}"/>
                </a:ext>
              </a:extLst>
            </p:cNvPr>
            <p:cNvPicPr>
              <a:picLocks noChangeAspect="1"/>
            </p:cNvPicPr>
            <p:nvPr/>
          </p:nvPicPr>
          <p:blipFill>
            <a:blip r:embed="rId4"/>
            <a:stretch>
              <a:fillRect/>
            </a:stretch>
          </p:blipFill>
          <p:spPr>
            <a:xfrm>
              <a:off x="10948781" y="6196433"/>
              <a:ext cx="487680" cy="365760"/>
            </a:xfrm>
            <a:prstGeom prst="rect">
              <a:avLst/>
            </a:prstGeom>
          </p:spPr>
        </p:pic>
      </p:grpSp>
      <p:pic>
        <p:nvPicPr>
          <p:cNvPr id="2" name="Picture 5" descr="Diagram&#10;&#10;Description automatically generated">
            <a:extLst>
              <a:ext uri="{FF2B5EF4-FFF2-40B4-BE49-F238E27FC236}">
                <a16:creationId xmlns:a16="http://schemas.microsoft.com/office/drawing/2014/main" id="{00BC6D55-4B9A-A018-5A98-040FE0D0A7FB}"/>
              </a:ext>
            </a:extLst>
          </p:cNvPr>
          <p:cNvPicPr>
            <a:picLocks noChangeAspect="1"/>
          </p:cNvPicPr>
          <p:nvPr/>
        </p:nvPicPr>
        <p:blipFill>
          <a:blip r:embed="rId5"/>
          <a:stretch>
            <a:fillRect/>
          </a:stretch>
        </p:blipFill>
        <p:spPr>
          <a:xfrm>
            <a:off x="1078382" y="1289348"/>
            <a:ext cx="9310012" cy="5280091"/>
          </a:xfrm>
          <a:prstGeom prst="rect">
            <a:avLst/>
          </a:prstGeom>
        </p:spPr>
      </p:pic>
    </p:spTree>
    <p:extLst>
      <p:ext uri="{BB962C8B-B14F-4D97-AF65-F5344CB8AC3E}">
        <p14:creationId xmlns:p14="http://schemas.microsoft.com/office/powerpoint/2010/main" val="379132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Minneapolis Foundation 2020">
      <a:dk1>
        <a:sysClr val="windowText" lastClr="000000"/>
      </a:dk1>
      <a:lt1>
        <a:sysClr val="window" lastClr="FFFFFF"/>
      </a:lt1>
      <a:dk2>
        <a:srgbClr val="0844A2"/>
      </a:dk2>
      <a:lt2>
        <a:srgbClr val="EBEBEB"/>
      </a:lt2>
      <a:accent1>
        <a:srgbClr val="CEF1FF"/>
      </a:accent1>
      <a:accent2>
        <a:srgbClr val="28FFE7"/>
      </a:accent2>
      <a:accent3>
        <a:srgbClr val="005AE8"/>
      </a:accent3>
      <a:accent4>
        <a:srgbClr val="C1F2DE"/>
      </a:accent4>
      <a:accent5>
        <a:srgbClr val="00751F"/>
      </a:accent5>
      <a:accent6>
        <a:srgbClr val="EDECFE"/>
      </a:accent6>
      <a:hlink>
        <a:srgbClr val="28FFE7"/>
      </a:hlink>
      <a:folHlink>
        <a:srgbClr val="CEF1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191B082A804E4F81A87A6EA6152B69" ma:contentTypeVersion="16" ma:contentTypeDescription="Create a new document." ma:contentTypeScope="" ma:versionID="331a7440acd4657fe9312578a51a17ec">
  <xsd:schema xmlns:xsd="http://www.w3.org/2001/XMLSchema" xmlns:xs="http://www.w3.org/2001/XMLSchema" xmlns:p="http://schemas.microsoft.com/office/2006/metadata/properties" xmlns:ns2="4d30e00c-f50b-430a-92c6-a2068b5a18c0" xmlns:ns3="f44d672d-b6a2-427b-81de-fe79010b410b" targetNamespace="http://schemas.microsoft.com/office/2006/metadata/properties" ma:root="true" ma:fieldsID="712110c732fbe51fd6574ec9bbedce91" ns2:_="" ns3:_="">
    <xsd:import namespace="4d30e00c-f50b-430a-92c6-a2068b5a18c0"/>
    <xsd:import namespace="f44d672d-b6a2-427b-81de-fe79010b41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30e00c-f50b-430a-92c6-a2068b5a18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a514b64-86f0-4976-a013-a9d4e1a1a45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4d672d-b6a2-427b-81de-fe79010b410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37337cd-d6a7-4c78-86c6-f270211f243a}" ma:internalName="TaxCatchAll" ma:showField="CatchAllData" ma:web="f44d672d-b6a2-427b-81de-fe79010b41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d30e00c-f50b-430a-92c6-a2068b5a18c0">
      <Terms xmlns="http://schemas.microsoft.com/office/infopath/2007/PartnerControls"/>
    </lcf76f155ced4ddcb4097134ff3c332f>
    <TaxCatchAll xmlns="f44d672d-b6a2-427b-81de-fe79010b410b" xsi:nil="true"/>
  </documentManagement>
</p:properties>
</file>

<file path=customXml/itemProps1.xml><?xml version="1.0" encoding="utf-8"?>
<ds:datastoreItem xmlns:ds="http://schemas.openxmlformats.org/officeDocument/2006/customXml" ds:itemID="{E799A0E2-7718-418B-BFC4-769B1DF2DF7E}">
  <ds:schemaRefs>
    <ds:schemaRef ds:uri="http://schemas.microsoft.com/sharepoint/v3/contenttype/forms"/>
  </ds:schemaRefs>
</ds:datastoreItem>
</file>

<file path=customXml/itemProps2.xml><?xml version="1.0" encoding="utf-8"?>
<ds:datastoreItem xmlns:ds="http://schemas.openxmlformats.org/officeDocument/2006/customXml" ds:itemID="{6F5482DC-2B00-4A7A-A72D-180CF5BA4025}"/>
</file>

<file path=customXml/itemProps3.xml><?xml version="1.0" encoding="utf-8"?>
<ds:datastoreItem xmlns:ds="http://schemas.openxmlformats.org/officeDocument/2006/customXml" ds:itemID="{1559F92D-65C9-47CD-9759-E1EF07051020}">
  <ds:schemaRef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bfe9ae88-08e8-4bc3-8dcf-8a3681b1a96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TotalTime>
  <Words>1092</Words>
  <Application>Microsoft Office PowerPoint</Application>
  <PresentationFormat>Widescreen</PresentationFormat>
  <Paragraphs>147</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Black</vt:lpstr>
      <vt:lpstr>Arial,Sans-Serif</vt:lpstr>
      <vt:lpstr>Calibri</vt:lpstr>
      <vt:lpstr>Courier New</vt:lpstr>
      <vt:lpstr>Office Theme</vt:lpstr>
      <vt:lpstr>Developmental Evaluation:  Why, How, and Making Better Decisions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Gillund, Sarah</dc:creator>
  <cp:lastModifiedBy>Cummings, Andrea</cp:lastModifiedBy>
  <cp:revision>1</cp:revision>
  <dcterms:created xsi:type="dcterms:W3CDTF">2020-10-12T20:34:14Z</dcterms:created>
  <dcterms:modified xsi:type="dcterms:W3CDTF">2023-01-30T17:59:37Z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0x01010021191B082A804E4F81A87A6EA6152B69</vt:lpwstr>
  </property>
</Properties>
</file>