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3.xml" ContentType="application/vnd.openxmlformats-officedocument.drawingml.diagramData+xml"/>
  <Override PartName="/ppt/presentation.xml" ContentType="application/vnd.openxmlformats-officedocument.presentationml.presentation.main+xml"/>
  <Override PartName="/ppt/diagrams/data2.xml" ContentType="application/vnd.openxmlformats-officedocument.drawingml.diagramData+xml"/>
  <Override PartName="/ppt/diagrams/data1.xml" ContentType="application/vnd.openxmlformats-officedocument.drawingml.diagramData+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diagrams/drawing3.xml" ContentType="application/vnd.ms-office.drawingml.diagramDrawing+xml"/>
  <Override PartName="/ppt/theme/theme1.xml" ContentType="application/vnd.openxmlformats-officedocument.theme+xml"/>
  <Override PartName="/ppt/diagrams/colors3.xml" ContentType="application/vnd.openxmlformats-officedocument.drawingml.diagramColors+xml"/>
  <Override PartName="/ppt/diagrams/quickStyle3.xml" ContentType="application/vnd.openxmlformats-officedocument.drawingml.diagramStyle+xml"/>
  <Override PartName="/ppt/notesMasters/notesMaster1.xml" ContentType="application/vnd.openxmlformats-officedocument.presentationml.notesMaster+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83" r:id="rId2"/>
    <p:sldId id="297" r:id="rId3"/>
    <p:sldId id="390" r:id="rId4"/>
    <p:sldId id="385" r:id="rId5"/>
    <p:sldId id="387" r:id="rId6"/>
    <p:sldId id="306" r:id="rId7"/>
    <p:sldId id="388" r:id="rId8"/>
    <p:sldId id="391" r:id="rId9"/>
    <p:sldId id="308" r:id="rId10"/>
    <p:sldId id="31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6"/>
    <p:restoredTop sz="71817"/>
  </p:normalViewPr>
  <p:slideViewPr>
    <p:cSldViewPr snapToGrid="0" snapToObjects="1">
      <p:cViewPr varScale="1">
        <p:scale>
          <a:sx n="73" d="100"/>
          <a:sy n="73" d="100"/>
        </p:scale>
        <p:origin x="23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69C3E-88DC-B744-ABA4-BAAD61092E1A}" type="doc">
      <dgm:prSet loTypeId="urn:microsoft.com/office/officeart/2005/8/layout/process5" loCatId="icon" qsTypeId="urn:microsoft.com/office/officeart/2005/8/quickstyle/simple1" qsCatId="simple" csTypeId="urn:microsoft.com/office/officeart/2005/8/colors/accent3_2" csCatId="accent3" phldr="1"/>
      <dgm:spPr/>
      <dgm:t>
        <a:bodyPr/>
        <a:lstStyle/>
        <a:p>
          <a:endParaRPr lang="en-US"/>
        </a:p>
      </dgm:t>
    </dgm:pt>
    <dgm:pt modelId="{6A366E78-9058-1F4D-BFDB-8F09FEF223D6}">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Informal community expertise</a:t>
          </a:r>
        </a:p>
      </dgm:t>
    </dgm:pt>
    <dgm:pt modelId="{5665AF1C-8553-854C-850D-7BC4242A6C7A}" type="parTrans" cxnId="{C4B78378-E22F-584D-A7BD-8EA5CDF0C735}">
      <dgm:prSet/>
      <dgm:spPr/>
      <dgm:t>
        <a:bodyPr/>
        <a:lstStyle/>
        <a:p>
          <a:endParaRPr lang="en-US" sz="2000">
            <a:solidFill>
              <a:schemeClr val="tx1"/>
            </a:solidFill>
            <a:latin typeface="Garamond" panose="02020404030301010803" pitchFamily="18" charset="0"/>
          </a:endParaRPr>
        </a:p>
      </dgm:t>
    </dgm:pt>
    <dgm:pt modelId="{885E9D8F-B8E9-1843-B5E4-D14E7040B8E4}" type="sibTrans" cxnId="{C4B78378-E22F-584D-A7BD-8EA5CDF0C735}">
      <dgm:prSet/>
      <dgm:spPr/>
      <dgm:t>
        <a:bodyPr/>
        <a:lstStyle/>
        <a:p>
          <a:endParaRPr lang="en-US" sz="2000">
            <a:solidFill>
              <a:schemeClr val="tx1"/>
            </a:solidFill>
            <a:latin typeface="Garamond" panose="02020404030301010803" pitchFamily="18" charset="0"/>
          </a:endParaRPr>
        </a:p>
      </dgm:t>
    </dgm:pt>
    <dgm:pt modelId="{BD27590F-F830-2146-840C-BAA9DF977BDE}">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Shared Spaces (1 </a:t>
          </a:r>
          <a:r>
            <a:rPr lang="en-US" sz="1600" dirty="0">
              <a:solidFill>
                <a:schemeClr val="tx1"/>
              </a:solidFill>
              <a:latin typeface="Garamond" panose="02020404030301010803" pitchFamily="18" charset="0"/>
            </a:rPr>
            <a:t>&amp;</a:t>
          </a:r>
          <a:r>
            <a:rPr lang="en-US" sz="2000" dirty="0">
              <a:solidFill>
                <a:schemeClr val="tx1"/>
              </a:solidFill>
              <a:latin typeface="Garamond" panose="02020404030301010803" pitchFamily="18" charset="0"/>
            </a:rPr>
            <a:t> 2) </a:t>
          </a:r>
        </a:p>
      </dgm:t>
    </dgm:pt>
    <dgm:pt modelId="{29423FC1-5233-B143-818A-17BE116BB219}" type="parTrans" cxnId="{60458188-5C1A-4B42-BC17-B5ECB6B1F774}">
      <dgm:prSet/>
      <dgm:spPr/>
      <dgm:t>
        <a:bodyPr/>
        <a:lstStyle/>
        <a:p>
          <a:endParaRPr lang="en-US" sz="2000">
            <a:solidFill>
              <a:schemeClr val="tx1"/>
            </a:solidFill>
            <a:latin typeface="Garamond" panose="02020404030301010803" pitchFamily="18" charset="0"/>
          </a:endParaRPr>
        </a:p>
      </dgm:t>
    </dgm:pt>
    <dgm:pt modelId="{CDE4E14F-C464-FA4C-BC25-40FC081B3668}" type="sibTrans" cxnId="{60458188-5C1A-4B42-BC17-B5ECB6B1F774}">
      <dgm:prSet/>
      <dgm:spPr/>
      <dgm:t>
        <a:bodyPr/>
        <a:lstStyle/>
        <a:p>
          <a:endParaRPr lang="en-US" sz="2000">
            <a:solidFill>
              <a:schemeClr val="tx1"/>
            </a:solidFill>
            <a:latin typeface="Garamond" panose="02020404030301010803" pitchFamily="18" charset="0"/>
          </a:endParaRPr>
        </a:p>
      </dgm:t>
    </dgm:pt>
    <dgm:pt modelId="{27B2E20D-F5C4-A94D-83BC-97BCB472FA3F}">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COVID Community Response Fund</a:t>
          </a:r>
        </a:p>
      </dgm:t>
    </dgm:pt>
    <dgm:pt modelId="{AB901A4F-3DC8-D046-A8FE-6353882AFDA1}" type="parTrans" cxnId="{814BEC75-4176-7843-884F-3776C663E0F2}">
      <dgm:prSet/>
      <dgm:spPr/>
      <dgm:t>
        <a:bodyPr/>
        <a:lstStyle/>
        <a:p>
          <a:endParaRPr lang="en-US" sz="2000">
            <a:solidFill>
              <a:schemeClr val="tx1"/>
            </a:solidFill>
            <a:latin typeface="Garamond" panose="02020404030301010803" pitchFamily="18" charset="0"/>
          </a:endParaRPr>
        </a:p>
      </dgm:t>
    </dgm:pt>
    <dgm:pt modelId="{B6E30FFF-D2C2-B249-84AA-62AA009A6F6C}" type="sibTrans" cxnId="{814BEC75-4176-7843-884F-3776C663E0F2}">
      <dgm:prSet/>
      <dgm:spPr/>
      <dgm:t>
        <a:bodyPr/>
        <a:lstStyle/>
        <a:p>
          <a:endParaRPr lang="en-US" sz="2000">
            <a:solidFill>
              <a:schemeClr val="tx1"/>
            </a:solidFill>
            <a:latin typeface="Garamond" panose="02020404030301010803" pitchFamily="18" charset="0"/>
          </a:endParaRPr>
        </a:p>
      </dgm:t>
    </dgm:pt>
    <dgm:pt modelId="{DB1CAB76-5AB6-424C-A8C3-75FC2D083091}">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1</a:t>
          </a:r>
          <a:r>
            <a:rPr lang="en-US" sz="2000" baseline="30000" dirty="0">
              <a:solidFill>
                <a:schemeClr val="tx1"/>
              </a:solidFill>
              <a:latin typeface="Garamond" panose="02020404030301010803" pitchFamily="18" charset="0"/>
            </a:rPr>
            <a:t>st</a:t>
          </a:r>
          <a:r>
            <a:rPr lang="en-US" sz="2000" dirty="0">
              <a:solidFill>
                <a:schemeClr val="tx1"/>
              </a:solidFill>
              <a:latin typeface="Garamond" panose="02020404030301010803" pitchFamily="18" charset="0"/>
            </a:rPr>
            <a:t> Collaborative (Disability organizations)</a:t>
          </a:r>
        </a:p>
      </dgm:t>
    </dgm:pt>
    <dgm:pt modelId="{7B3764FC-7DD4-9843-8B3F-07F5866E9601}" type="parTrans" cxnId="{D6728890-859A-E043-8B9E-9F1C556E0A1E}">
      <dgm:prSet/>
      <dgm:spPr/>
      <dgm:t>
        <a:bodyPr/>
        <a:lstStyle/>
        <a:p>
          <a:endParaRPr lang="en-US" sz="2000">
            <a:solidFill>
              <a:schemeClr val="tx1"/>
            </a:solidFill>
            <a:latin typeface="Garamond" panose="02020404030301010803" pitchFamily="18" charset="0"/>
          </a:endParaRPr>
        </a:p>
      </dgm:t>
    </dgm:pt>
    <dgm:pt modelId="{966EB818-E546-5242-9339-EC7E290ABA22}" type="sibTrans" cxnId="{D6728890-859A-E043-8B9E-9F1C556E0A1E}">
      <dgm:prSet/>
      <dgm:spPr/>
      <dgm:t>
        <a:bodyPr/>
        <a:lstStyle/>
        <a:p>
          <a:endParaRPr lang="en-US" sz="2000">
            <a:solidFill>
              <a:schemeClr val="tx1"/>
            </a:solidFill>
            <a:latin typeface="Garamond" panose="02020404030301010803" pitchFamily="18" charset="0"/>
          </a:endParaRPr>
        </a:p>
      </dgm:t>
    </dgm:pt>
    <dgm:pt modelId="{75EE8C69-5877-5A4B-A70A-0329621648D4}">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2021 – 2025 Strategic Plan</a:t>
          </a:r>
        </a:p>
      </dgm:t>
    </dgm:pt>
    <dgm:pt modelId="{27978B58-D858-474E-9418-1F75496365B4}" type="parTrans" cxnId="{666C8E0B-E5D1-A348-ACAB-F74BFEEAF494}">
      <dgm:prSet/>
      <dgm:spPr/>
      <dgm:t>
        <a:bodyPr/>
        <a:lstStyle/>
        <a:p>
          <a:endParaRPr lang="en-US" sz="2000">
            <a:solidFill>
              <a:schemeClr val="tx1"/>
            </a:solidFill>
            <a:latin typeface="Garamond" panose="02020404030301010803" pitchFamily="18" charset="0"/>
          </a:endParaRPr>
        </a:p>
      </dgm:t>
    </dgm:pt>
    <dgm:pt modelId="{74A55C23-BA48-374A-A587-E404E4B5C7E6}" type="sibTrans" cxnId="{666C8E0B-E5D1-A348-ACAB-F74BFEEAF494}">
      <dgm:prSet/>
      <dgm:spPr/>
      <dgm:t>
        <a:bodyPr/>
        <a:lstStyle/>
        <a:p>
          <a:endParaRPr lang="en-US" sz="2000">
            <a:solidFill>
              <a:schemeClr val="tx1"/>
            </a:solidFill>
            <a:latin typeface="Garamond" panose="02020404030301010803" pitchFamily="18" charset="0"/>
          </a:endParaRPr>
        </a:p>
      </dgm:t>
    </dgm:pt>
    <dgm:pt modelId="{151174A7-1FF8-F741-9811-DDFFD1F6CE73}">
      <dgm:prSet phldrT="[Text]" custT="1"/>
      <dgm:spPr/>
      <dgm:t>
        <a:bodyPr/>
        <a:lstStyle/>
        <a:p>
          <a:r>
            <a:rPr lang="en-US" sz="2000" dirty="0">
              <a:solidFill>
                <a:schemeClr val="tx1"/>
              </a:solidFill>
              <a:latin typeface="Garamond" panose="02020404030301010803" pitchFamily="18" charset="0"/>
            </a:rPr>
            <a:t>Listening Sessions</a:t>
          </a:r>
        </a:p>
      </dgm:t>
    </dgm:pt>
    <dgm:pt modelId="{AC9CD5B7-4D76-E544-8AFE-2D4C65157402}" type="parTrans" cxnId="{B7526728-1F4A-574A-8FCC-F2815398635B}">
      <dgm:prSet/>
      <dgm:spPr/>
      <dgm:t>
        <a:bodyPr/>
        <a:lstStyle/>
        <a:p>
          <a:endParaRPr lang="en-US" sz="2000">
            <a:solidFill>
              <a:schemeClr val="tx1"/>
            </a:solidFill>
            <a:latin typeface="Garamond" panose="02020404030301010803" pitchFamily="18" charset="0"/>
          </a:endParaRPr>
        </a:p>
      </dgm:t>
    </dgm:pt>
    <dgm:pt modelId="{F5071721-7959-7C4F-B98E-D9B2DA7BA02D}" type="sibTrans" cxnId="{B7526728-1F4A-574A-8FCC-F2815398635B}">
      <dgm:prSet/>
      <dgm:spPr/>
      <dgm:t>
        <a:bodyPr/>
        <a:lstStyle/>
        <a:p>
          <a:endParaRPr lang="en-US" sz="2000">
            <a:solidFill>
              <a:schemeClr val="tx1"/>
            </a:solidFill>
            <a:latin typeface="Garamond" panose="02020404030301010803" pitchFamily="18" charset="0"/>
          </a:endParaRPr>
        </a:p>
      </dgm:t>
    </dgm:pt>
    <dgm:pt modelId="{D74D3DF5-B542-B944-9AFF-3DF6FF874724}">
      <dgm:prSet phldrT="[Text]" custT="1"/>
      <dgm:spPr/>
      <dgm:t>
        <a:bodyPr/>
        <a:lstStyle/>
        <a:p>
          <a:r>
            <a:rPr lang="en-US" sz="2000" dirty="0">
              <a:solidFill>
                <a:schemeClr val="tx1"/>
              </a:solidFill>
              <a:latin typeface="Garamond" panose="02020404030301010803" pitchFamily="18" charset="0"/>
            </a:rPr>
            <a:t>Consultant</a:t>
          </a:r>
          <a:r>
            <a:rPr lang="en-US" sz="2000" baseline="0" dirty="0">
              <a:solidFill>
                <a:schemeClr val="tx1"/>
              </a:solidFill>
              <a:latin typeface="Garamond" panose="02020404030301010803" pitchFamily="18" charset="0"/>
            </a:rPr>
            <a:t> in Residence</a:t>
          </a:r>
          <a:endParaRPr lang="en-US" sz="2000" dirty="0">
            <a:solidFill>
              <a:schemeClr val="tx1"/>
            </a:solidFill>
            <a:latin typeface="Garamond" panose="02020404030301010803" pitchFamily="18" charset="0"/>
          </a:endParaRPr>
        </a:p>
      </dgm:t>
    </dgm:pt>
    <dgm:pt modelId="{9A09057F-E41F-C741-856B-7810FFDCFD2F}" type="parTrans" cxnId="{7FF7D476-F47A-5C46-B09D-A36C139BDE42}">
      <dgm:prSet/>
      <dgm:spPr/>
      <dgm:t>
        <a:bodyPr/>
        <a:lstStyle/>
        <a:p>
          <a:endParaRPr lang="en-US" sz="2000">
            <a:solidFill>
              <a:schemeClr val="tx1"/>
            </a:solidFill>
            <a:latin typeface="Garamond" panose="02020404030301010803" pitchFamily="18" charset="0"/>
          </a:endParaRPr>
        </a:p>
      </dgm:t>
    </dgm:pt>
    <dgm:pt modelId="{93FB09CE-D10A-5B42-A6DD-C27E2FFB7EFB}" type="sibTrans" cxnId="{7FF7D476-F47A-5C46-B09D-A36C139BDE42}">
      <dgm:prSet/>
      <dgm:spPr/>
      <dgm:t>
        <a:bodyPr/>
        <a:lstStyle/>
        <a:p>
          <a:endParaRPr lang="en-US" sz="2000">
            <a:solidFill>
              <a:schemeClr val="tx1"/>
            </a:solidFill>
            <a:latin typeface="Garamond" panose="02020404030301010803" pitchFamily="18" charset="0"/>
          </a:endParaRPr>
        </a:p>
      </dgm:t>
    </dgm:pt>
    <dgm:pt modelId="{CCBD5C01-BEF0-9D4D-B613-E518FD2437CD}">
      <dgm:prSet phldrT="[Text]" custT="1"/>
      <dgm:spPr>
        <a:solidFill>
          <a:schemeClr val="accent4">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Garamond" panose="02020404030301010803" pitchFamily="18" charset="0"/>
            </a:rPr>
            <a:t>Inclusivity Study</a:t>
          </a:r>
        </a:p>
      </dgm:t>
    </dgm:pt>
    <dgm:pt modelId="{32715DCC-95BA-884A-BC23-7FC809270334}" type="parTrans" cxnId="{77B6C666-ABBD-104A-93DF-4FB383E68330}">
      <dgm:prSet/>
      <dgm:spPr/>
      <dgm:t>
        <a:bodyPr/>
        <a:lstStyle/>
        <a:p>
          <a:endParaRPr lang="en-US" sz="2000">
            <a:solidFill>
              <a:schemeClr val="tx1"/>
            </a:solidFill>
            <a:latin typeface="Garamond" panose="02020404030301010803" pitchFamily="18" charset="0"/>
          </a:endParaRPr>
        </a:p>
      </dgm:t>
    </dgm:pt>
    <dgm:pt modelId="{3237110C-3F28-7042-9ADB-30307328FAD4}" type="sibTrans" cxnId="{77B6C666-ABBD-104A-93DF-4FB383E68330}">
      <dgm:prSet/>
      <dgm:spPr/>
      <dgm:t>
        <a:bodyPr/>
        <a:lstStyle/>
        <a:p>
          <a:endParaRPr lang="en-US" sz="2000">
            <a:solidFill>
              <a:schemeClr val="tx1"/>
            </a:solidFill>
            <a:latin typeface="Garamond" panose="02020404030301010803" pitchFamily="18" charset="0"/>
          </a:endParaRPr>
        </a:p>
      </dgm:t>
    </dgm:pt>
    <dgm:pt modelId="{79965D40-E979-F14C-814D-F5D3049AE197}">
      <dgm:prSe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Shared Spaces (3)</a:t>
          </a:r>
        </a:p>
      </dgm:t>
    </dgm:pt>
    <dgm:pt modelId="{22B10BB8-8F85-DE45-9A23-6DA4DC5B584A}" type="parTrans" cxnId="{81630CE1-C2EE-9C4F-96E2-21B4AF6E5AD3}">
      <dgm:prSet/>
      <dgm:spPr/>
      <dgm:t>
        <a:bodyPr/>
        <a:lstStyle/>
        <a:p>
          <a:endParaRPr lang="en-US">
            <a:solidFill>
              <a:schemeClr val="tx1"/>
            </a:solidFill>
          </a:endParaRPr>
        </a:p>
      </dgm:t>
    </dgm:pt>
    <dgm:pt modelId="{C3A7BC4D-8767-2043-867E-24FC8D224E49}" type="sibTrans" cxnId="{81630CE1-C2EE-9C4F-96E2-21B4AF6E5AD3}">
      <dgm:prSet/>
      <dgm:spPr/>
      <dgm:t>
        <a:bodyPr/>
        <a:lstStyle/>
        <a:p>
          <a:endParaRPr lang="en-US">
            <a:solidFill>
              <a:schemeClr val="tx1"/>
            </a:solidFill>
          </a:endParaRPr>
        </a:p>
      </dgm:t>
    </dgm:pt>
    <dgm:pt modelId="{BEFDC5AF-1308-4A49-8B92-DB5A9135D6DA}">
      <dgm:prSet custT="1"/>
      <dgm:spPr/>
      <dgm:t>
        <a:bodyPr/>
        <a:lstStyle/>
        <a:p>
          <a:r>
            <a:rPr lang="en-US" sz="2000" dirty="0">
              <a:solidFill>
                <a:schemeClr val="tx1"/>
              </a:solidFill>
              <a:latin typeface="Garamond" panose="02020404030301010803" pitchFamily="18" charset="0"/>
            </a:rPr>
            <a:t>Good Governance Cohort</a:t>
          </a:r>
        </a:p>
      </dgm:t>
    </dgm:pt>
    <dgm:pt modelId="{06E43F60-A308-D74E-A488-E0C079F4A61C}" type="parTrans" cxnId="{0873065E-B6A8-8940-BE7F-F9F397905686}">
      <dgm:prSet/>
      <dgm:spPr/>
      <dgm:t>
        <a:bodyPr/>
        <a:lstStyle/>
        <a:p>
          <a:endParaRPr lang="en-US"/>
        </a:p>
      </dgm:t>
    </dgm:pt>
    <dgm:pt modelId="{45F01B32-14A0-BF4F-9E00-519F2D1F0CBE}" type="sibTrans" cxnId="{0873065E-B6A8-8940-BE7F-F9F397905686}">
      <dgm:prSet/>
      <dgm:spPr/>
      <dgm:t>
        <a:bodyPr/>
        <a:lstStyle/>
        <a:p>
          <a:endParaRPr lang="en-US"/>
        </a:p>
      </dgm:t>
    </dgm:pt>
    <dgm:pt modelId="{BF849DB4-5431-2441-875C-F7E5860A3F19}" type="pres">
      <dgm:prSet presAssocID="{17669C3E-88DC-B744-ABA4-BAAD61092E1A}" presName="diagram" presStyleCnt="0">
        <dgm:presLayoutVars>
          <dgm:dir/>
          <dgm:resizeHandles val="exact"/>
        </dgm:presLayoutVars>
      </dgm:prSet>
      <dgm:spPr/>
    </dgm:pt>
    <dgm:pt modelId="{C57F46EC-13E1-064E-863D-B19060D2F931}" type="pres">
      <dgm:prSet presAssocID="{6A366E78-9058-1F4D-BFDB-8F09FEF223D6}" presName="node" presStyleLbl="node1" presStyleIdx="0" presStyleCnt="10">
        <dgm:presLayoutVars>
          <dgm:bulletEnabled val="1"/>
        </dgm:presLayoutVars>
      </dgm:prSet>
      <dgm:spPr/>
    </dgm:pt>
    <dgm:pt modelId="{78A2FFD7-C04A-9D4B-B815-11559BFEAF76}" type="pres">
      <dgm:prSet presAssocID="{885E9D8F-B8E9-1843-B5E4-D14E7040B8E4}" presName="sibTrans" presStyleLbl="sibTrans2D1" presStyleIdx="0" presStyleCnt="9"/>
      <dgm:spPr/>
    </dgm:pt>
    <dgm:pt modelId="{D5DA1475-DB20-3747-AFD8-2D9D9B675989}" type="pres">
      <dgm:prSet presAssocID="{885E9D8F-B8E9-1843-B5E4-D14E7040B8E4}" presName="connectorText" presStyleLbl="sibTrans2D1" presStyleIdx="0" presStyleCnt="9"/>
      <dgm:spPr/>
    </dgm:pt>
    <dgm:pt modelId="{04DF102B-7522-5347-94EF-E6DF016CB5DA}" type="pres">
      <dgm:prSet presAssocID="{BD27590F-F830-2146-840C-BAA9DF977BDE}" presName="node" presStyleLbl="node1" presStyleIdx="1" presStyleCnt="10">
        <dgm:presLayoutVars>
          <dgm:bulletEnabled val="1"/>
        </dgm:presLayoutVars>
      </dgm:prSet>
      <dgm:spPr/>
    </dgm:pt>
    <dgm:pt modelId="{272DCBDC-8A8D-6647-92A8-D683FEE473CD}" type="pres">
      <dgm:prSet presAssocID="{CDE4E14F-C464-FA4C-BC25-40FC081B3668}" presName="sibTrans" presStyleLbl="sibTrans2D1" presStyleIdx="1" presStyleCnt="9"/>
      <dgm:spPr/>
    </dgm:pt>
    <dgm:pt modelId="{F5FC77F2-86EC-EB42-8C10-C7CF8A8D95B3}" type="pres">
      <dgm:prSet presAssocID="{CDE4E14F-C464-FA4C-BC25-40FC081B3668}" presName="connectorText" presStyleLbl="sibTrans2D1" presStyleIdx="1" presStyleCnt="9"/>
      <dgm:spPr/>
    </dgm:pt>
    <dgm:pt modelId="{419ECEE2-A956-EF4B-9FA4-800B4DA899DB}" type="pres">
      <dgm:prSet presAssocID="{27B2E20D-F5C4-A94D-83BC-97BCB472FA3F}" presName="node" presStyleLbl="node1" presStyleIdx="2" presStyleCnt="10">
        <dgm:presLayoutVars>
          <dgm:bulletEnabled val="1"/>
        </dgm:presLayoutVars>
      </dgm:prSet>
      <dgm:spPr/>
    </dgm:pt>
    <dgm:pt modelId="{404EC125-4BD3-DB47-9DB8-B743E22615F4}" type="pres">
      <dgm:prSet presAssocID="{B6E30FFF-D2C2-B249-84AA-62AA009A6F6C}" presName="sibTrans" presStyleLbl="sibTrans2D1" presStyleIdx="2" presStyleCnt="9"/>
      <dgm:spPr/>
    </dgm:pt>
    <dgm:pt modelId="{9993B8DF-74DC-9247-86FD-D3A7BAFEB036}" type="pres">
      <dgm:prSet presAssocID="{B6E30FFF-D2C2-B249-84AA-62AA009A6F6C}" presName="connectorText" presStyleLbl="sibTrans2D1" presStyleIdx="2" presStyleCnt="9"/>
      <dgm:spPr/>
    </dgm:pt>
    <dgm:pt modelId="{06EFFCDC-4AAC-A64D-BE52-FFFBCF8248C6}" type="pres">
      <dgm:prSet presAssocID="{DB1CAB76-5AB6-424C-A8C3-75FC2D083091}" presName="node" presStyleLbl="node1" presStyleIdx="3" presStyleCnt="10">
        <dgm:presLayoutVars>
          <dgm:bulletEnabled val="1"/>
        </dgm:presLayoutVars>
      </dgm:prSet>
      <dgm:spPr/>
    </dgm:pt>
    <dgm:pt modelId="{49B3D480-5BA9-7240-BC1E-4E4592471D0E}" type="pres">
      <dgm:prSet presAssocID="{966EB818-E546-5242-9339-EC7E290ABA22}" presName="sibTrans" presStyleLbl="sibTrans2D1" presStyleIdx="3" presStyleCnt="9"/>
      <dgm:spPr/>
    </dgm:pt>
    <dgm:pt modelId="{AB31FC0E-14AE-5040-8096-86D1D5455E14}" type="pres">
      <dgm:prSet presAssocID="{966EB818-E546-5242-9339-EC7E290ABA22}" presName="connectorText" presStyleLbl="sibTrans2D1" presStyleIdx="3" presStyleCnt="9"/>
      <dgm:spPr/>
    </dgm:pt>
    <dgm:pt modelId="{FAF7DAF0-F5CF-BB49-913D-08FF57C716CA}" type="pres">
      <dgm:prSet presAssocID="{75EE8C69-5877-5A4B-A70A-0329621648D4}" presName="node" presStyleLbl="node1" presStyleIdx="4" presStyleCnt="10">
        <dgm:presLayoutVars>
          <dgm:bulletEnabled val="1"/>
        </dgm:presLayoutVars>
      </dgm:prSet>
      <dgm:spPr/>
    </dgm:pt>
    <dgm:pt modelId="{E173BB02-4B87-9A47-BF72-6DEE03ABE830}" type="pres">
      <dgm:prSet presAssocID="{74A55C23-BA48-374A-A587-E404E4B5C7E6}" presName="sibTrans" presStyleLbl="sibTrans2D1" presStyleIdx="4" presStyleCnt="9"/>
      <dgm:spPr/>
    </dgm:pt>
    <dgm:pt modelId="{B41E58B9-457E-C44F-8266-DFA0371A0CA1}" type="pres">
      <dgm:prSet presAssocID="{74A55C23-BA48-374A-A587-E404E4B5C7E6}" presName="connectorText" presStyleLbl="sibTrans2D1" presStyleIdx="4" presStyleCnt="9"/>
      <dgm:spPr/>
    </dgm:pt>
    <dgm:pt modelId="{02F65562-0B6E-C14A-82F6-E81D2326309D}" type="pres">
      <dgm:prSet presAssocID="{151174A7-1FF8-F741-9811-DDFFD1F6CE73}" presName="node" presStyleLbl="node1" presStyleIdx="5" presStyleCnt="10">
        <dgm:presLayoutVars>
          <dgm:bulletEnabled val="1"/>
        </dgm:presLayoutVars>
      </dgm:prSet>
      <dgm:spPr/>
    </dgm:pt>
    <dgm:pt modelId="{65092C6A-0C6F-494E-B52C-1DF17CB05AAA}" type="pres">
      <dgm:prSet presAssocID="{F5071721-7959-7C4F-B98E-D9B2DA7BA02D}" presName="sibTrans" presStyleLbl="sibTrans2D1" presStyleIdx="5" presStyleCnt="9"/>
      <dgm:spPr/>
    </dgm:pt>
    <dgm:pt modelId="{78855E14-F208-2E4F-82F2-274162691E63}" type="pres">
      <dgm:prSet presAssocID="{F5071721-7959-7C4F-B98E-D9B2DA7BA02D}" presName="connectorText" presStyleLbl="sibTrans2D1" presStyleIdx="5" presStyleCnt="9"/>
      <dgm:spPr/>
    </dgm:pt>
    <dgm:pt modelId="{AF83AB5C-0DD7-F745-B7EF-CFB2FD7B585D}" type="pres">
      <dgm:prSet presAssocID="{D74D3DF5-B542-B944-9AFF-3DF6FF874724}" presName="node" presStyleLbl="node1" presStyleIdx="6" presStyleCnt="10">
        <dgm:presLayoutVars>
          <dgm:bulletEnabled val="1"/>
        </dgm:presLayoutVars>
      </dgm:prSet>
      <dgm:spPr/>
    </dgm:pt>
    <dgm:pt modelId="{CE02CBC0-8724-224C-BA40-F186FFF78AF4}" type="pres">
      <dgm:prSet presAssocID="{93FB09CE-D10A-5B42-A6DD-C27E2FFB7EFB}" presName="sibTrans" presStyleLbl="sibTrans2D1" presStyleIdx="6" presStyleCnt="9"/>
      <dgm:spPr/>
    </dgm:pt>
    <dgm:pt modelId="{9995F2DF-20F1-174E-B9A0-4D90CFC8CD68}" type="pres">
      <dgm:prSet presAssocID="{93FB09CE-D10A-5B42-A6DD-C27E2FFB7EFB}" presName="connectorText" presStyleLbl="sibTrans2D1" presStyleIdx="6" presStyleCnt="9"/>
      <dgm:spPr/>
    </dgm:pt>
    <dgm:pt modelId="{D73C549B-3E70-514F-9B36-60A50EB499E3}" type="pres">
      <dgm:prSet presAssocID="{BEFDC5AF-1308-4A49-8B92-DB5A9135D6DA}" presName="node" presStyleLbl="node1" presStyleIdx="7" presStyleCnt="10">
        <dgm:presLayoutVars>
          <dgm:bulletEnabled val="1"/>
        </dgm:presLayoutVars>
      </dgm:prSet>
      <dgm:spPr/>
    </dgm:pt>
    <dgm:pt modelId="{2B996558-2D90-9945-8A63-D0F9283D6384}" type="pres">
      <dgm:prSet presAssocID="{45F01B32-14A0-BF4F-9E00-519F2D1F0CBE}" presName="sibTrans" presStyleLbl="sibTrans2D1" presStyleIdx="7" presStyleCnt="9"/>
      <dgm:spPr/>
    </dgm:pt>
    <dgm:pt modelId="{1E6E09F4-BF6B-3D4A-9245-D87D572454E6}" type="pres">
      <dgm:prSet presAssocID="{45F01B32-14A0-BF4F-9E00-519F2D1F0CBE}" presName="connectorText" presStyleLbl="sibTrans2D1" presStyleIdx="7" presStyleCnt="9"/>
      <dgm:spPr/>
    </dgm:pt>
    <dgm:pt modelId="{A80DA112-57E0-1E46-B096-DCFEBC1DDE0D}" type="pres">
      <dgm:prSet presAssocID="{CCBD5C01-BEF0-9D4D-B613-E518FD2437CD}" presName="node" presStyleLbl="node1" presStyleIdx="8" presStyleCnt="10">
        <dgm:presLayoutVars>
          <dgm:bulletEnabled val="1"/>
        </dgm:presLayoutVars>
      </dgm:prSet>
      <dgm:spPr/>
    </dgm:pt>
    <dgm:pt modelId="{1891F953-3373-0145-9EED-ED651678AFB6}" type="pres">
      <dgm:prSet presAssocID="{3237110C-3F28-7042-9ADB-30307328FAD4}" presName="sibTrans" presStyleLbl="sibTrans2D1" presStyleIdx="8" presStyleCnt="9"/>
      <dgm:spPr/>
    </dgm:pt>
    <dgm:pt modelId="{776E4DB0-F62C-2542-A226-BDCE2D8B6BB7}" type="pres">
      <dgm:prSet presAssocID="{3237110C-3F28-7042-9ADB-30307328FAD4}" presName="connectorText" presStyleLbl="sibTrans2D1" presStyleIdx="8" presStyleCnt="9"/>
      <dgm:spPr/>
    </dgm:pt>
    <dgm:pt modelId="{9BDBCE94-0EF8-014C-9327-8B48E93BF5F0}" type="pres">
      <dgm:prSet presAssocID="{79965D40-E979-F14C-814D-F5D3049AE197}" presName="node" presStyleLbl="node1" presStyleIdx="9" presStyleCnt="10">
        <dgm:presLayoutVars>
          <dgm:bulletEnabled val="1"/>
        </dgm:presLayoutVars>
      </dgm:prSet>
      <dgm:spPr/>
    </dgm:pt>
  </dgm:ptLst>
  <dgm:cxnLst>
    <dgm:cxn modelId="{666C8E0B-E5D1-A348-ACAB-F74BFEEAF494}" srcId="{17669C3E-88DC-B744-ABA4-BAAD61092E1A}" destId="{75EE8C69-5877-5A4B-A70A-0329621648D4}" srcOrd="4" destOrd="0" parTransId="{27978B58-D858-474E-9418-1F75496365B4}" sibTransId="{74A55C23-BA48-374A-A587-E404E4B5C7E6}"/>
    <dgm:cxn modelId="{0E73AC1B-F4A7-9B4C-A08B-5586D44EDCAD}" type="presOf" srcId="{BD27590F-F830-2146-840C-BAA9DF977BDE}" destId="{04DF102B-7522-5347-94EF-E6DF016CB5DA}" srcOrd="0" destOrd="0" presId="urn:microsoft.com/office/officeart/2005/8/layout/process5"/>
    <dgm:cxn modelId="{C6B05528-8308-2842-A964-7635906970C7}" type="presOf" srcId="{151174A7-1FF8-F741-9811-DDFFD1F6CE73}" destId="{02F65562-0B6E-C14A-82F6-E81D2326309D}" srcOrd="0" destOrd="0" presId="urn:microsoft.com/office/officeart/2005/8/layout/process5"/>
    <dgm:cxn modelId="{B7526728-1F4A-574A-8FCC-F2815398635B}" srcId="{17669C3E-88DC-B744-ABA4-BAAD61092E1A}" destId="{151174A7-1FF8-F741-9811-DDFFD1F6CE73}" srcOrd="5" destOrd="0" parTransId="{AC9CD5B7-4D76-E544-8AFE-2D4C65157402}" sibTransId="{F5071721-7959-7C4F-B98E-D9B2DA7BA02D}"/>
    <dgm:cxn modelId="{1E3C8D2F-B2EC-DA4E-91A8-0815619D37EF}" type="presOf" srcId="{17669C3E-88DC-B744-ABA4-BAAD61092E1A}" destId="{BF849DB4-5431-2441-875C-F7E5860A3F19}" srcOrd="0" destOrd="0" presId="urn:microsoft.com/office/officeart/2005/8/layout/process5"/>
    <dgm:cxn modelId="{F0EA1C33-DBC2-4B4B-83E9-E420FD8FD9DA}" type="presOf" srcId="{74A55C23-BA48-374A-A587-E404E4B5C7E6}" destId="{E173BB02-4B87-9A47-BF72-6DEE03ABE830}" srcOrd="0" destOrd="0" presId="urn:microsoft.com/office/officeart/2005/8/layout/process5"/>
    <dgm:cxn modelId="{57C45F3E-CF3A-C642-9854-B595CEEBEE69}" type="presOf" srcId="{79965D40-E979-F14C-814D-F5D3049AE197}" destId="{9BDBCE94-0EF8-014C-9327-8B48E93BF5F0}" srcOrd="0" destOrd="0" presId="urn:microsoft.com/office/officeart/2005/8/layout/process5"/>
    <dgm:cxn modelId="{DEA52A45-0802-9F49-8795-BDC30ABD878B}" type="presOf" srcId="{75EE8C69-5877-5A4B-A70A-0329621648D4}" destId="{FAF7DAF0-F5CF-BB49-913D-08FF57C716CA}" srcOrd="0" destOrd="0" presId="urn:microsoft.com/office/officeart/2005/8/layout/process5"/>
    <dgm:cxn modelId="{4A99D358-0C3F-C44A-8B9D-C144D5363617}" type="presOf" srcId="{CDE4E14F-C464-FA4C-BC25-40FC081B3668}" destId="{272DCBDC-8A8D-6647-92A8-D683FEE473CD}" srcOrd="0" destOrd="0" presId="urn:microsoft.com/office/officeart/2005/8/layout/process5"/>
    <dgm:cxn modelId="{0873065E-B6A8-8940-BE7F-F9F397905686}" srcId="{17669C3E-88DC-B744-ABA4-BAAD61092E1A}" destId="{BEFDC5AF-1308-4A49-8B92-DB5A9135D6DA}" srcOrd="7" destOrd="0" parTransId="{06E43F60-A308-D74E-A488-E0C079F4A61C}" sibTransId="{45F01B32-14A0-BF4F-9E00-519F2D1F0CBE}"/>
    <dgm:cxn modelId="{AC7F0D5E-97D7-B449-A476-4D2339340BFC}" type="presOf" srcId="{B6E30FFF-D2C2-B249-84AA-62AA009A6F6C}" destId="{9993B8DF-74DC-9247-86FD-D3A7BAFEB036}" srcOrd="1" destOrd="0" presId="urn:microsoft.com/office/officeart/2005/8/layout/process5"/>
    <dgm:cxn modelId="{03CC4760-25EF-9F47-981E-7E1915D15B72}" type="presOf" srcId="{93FB09CE-D10A-5B42-A6DD-C27E2FFB7EFB}" destId="{CE02CBC0-8724-224C-BA40-F186FFF78AF4}" srcOrd="0" destOrd="0" presId="urn:microsoft.com/office/officeart/2005/8/layout/process5"/>
    <dgm:cxn modelId="{824E7461-CA1B-6F4A-93E4-98D990761E81}" type="presOf" srcId="{3237110C-3F28-7042-9ADB-30307328FAD4}" destId="{776E4DB0-F62C-2542-A226-BDCE2D8B6BB7}" srcOrd="1" destOrd="0" presId="urn:microsoft.com/office/officeart/2005/8/layout/process5"/>
    <dgm:cxn modelId="{D1F04B65-7239-8B4C-BF2D-DC8AE0B5193E}" type="presOf" srcId="{DB1CAB76-5AB6-424C-A8C3-75FC2D083091}" destId="{06EFFCDC-4AAC-A64D-BE52-FFFBCF8248C6}" srcOrd="0" destOrd="0" presId="urn:microsoft.com/office/officeart/2005/8/layout/process5"/>
    <dgm:cxn modelId="{77B6C666-ABBD-104A-93DF-4FB383E68330}" srcId="{17669C3E-88DC-B744-ABA4-BAAD61092E1A}" destId="{CCBD5C01-BEF0-9D4D-B613-E518FD2437CD}" srcOrd="8" destOrd="0" parTransId="{32715DCC-95BA-884A-BC23-7FC809270334}" sibTransId="{3237110C-3F28-7042-9ADB-30307328FAD4}"/>
    <dgm:cxn modelId="{01CD376A-F7DF-D942-B978-9E0DA2BCF376}" type="presOf" srcId="{885E9D8F-B8E9-1843-B5E4-D14E7040B8E4}" destId="{D5DA1475-DB20-3747-AFD8-2D9D9B675989}" srcOrd="1" destOrd="0" presId="urn:microsoft.com/office/officeart/2005/8/layout/process5"/>
    <dgm:cxn modelId="{7FB2EC70-AEC0-FE4A-9C30-47B4A426742B}" type="presOf" srcId="{93FB09CE-D10A-5B42-A6DD-C27E2FFB7EFB}" destId="{9995F2DF-20F1-174E-B9A0-4D90CFC8CD68}" srcOrd="1" destOrd="0" presId="urn:microsoft.com/office/officeart/2005/8/layout/process5"/>
    <dgm:cxn modelId="{814BEC75-4176-7843-884F-3776C663E0F2}" srcId="{17669C3E-88DC-B744-ABA4-BAAD61092E1A}" destId="{27B2E20D-F5C4-A94D-83BC-97BCB472FA3F}" srcOrd="2" destOrd="0" parTransId="{AB901A4F-3DC8-D046-A8FE-6353882AFDA1}" sibTransId="{B6E30FFF-D2C2-B249-84AA-62AA009A6F6C}"/>
    <dgm:cxn modelId="{7FF7D476-F47A-5C46-B09D-A36C139BDE42}" srcId="{17669C3E-88DC-B744-ABA4-BAAD61092E1A}" destId="{D74D3DF5-B542-B944-9AFF-3DF6FF874724}" srcOrd="6" destOrd="0" parTransId="{9A09057F-E41F-C741-856B-7810FFDCFD2F}" sibTransId="{93FB09CE-D10A-5B42-A6DD-C27E2FFB7EFB}"/>
    <dgm:cxn modelId="{C4B78378-E22F-584D-A7BD-8EA5CDF0C735}" srcId="{17669C3E-88DC-B744-ABA4-BAAD61092E1A}" destId="{6A366E78-9058-1F4D-BFDB-8F09FEF223D6}" srcOrd="0" destOrd="0" parTransId="{5665AF1C-8553-854C-850D-7BC4242A6C7A}" sibTransId="{885E9D8F-B8E9-1843-B5E4-D14E7040B8E4}"/>
    <dgm:cxn modelId="{ECAF4F82-6ED2-C146-A17A-72245AED1CB0}" type="presOf" srcId="{966EB818-E546-5242-9339-EC7E290ABA22}" destId="{49B3D480-5BA9-7240-BC1E-4E4592471D0E}" srcOrd="0" destOrd="0" presId="urn:microsoft.com/office/officeart/2005/8/layout/process5"/>
    <dgm:cxn modelId="{60458188-5C1A-4B42-BC17-B5ECB6B1F774}" srcId="{17669C3E-88DC-B744-ABA4-BAAD61092E1A}" destId="{BD27590F-F830-2146-840C-BAA9DF977BDE}" srcOrd="1" destOrd="0" parTransId="{29423FC1-5233-B143-818A-17BE116BB219}" sibTransId="{CDE4E14F-C464-FA4C-BC25-40FC081B3668}"/>
    <dgm:cxn modelId="{D6728890-859A-E043-8B9E-9F1C556E0A1E}" srcId="{17669C3E-88DC-B744-ABA4-BAAD61092E1A}" destId="{DB1CAB76-5AB6-424C-A8C3-75FC2D083091}" srcOrd="3" destOrd="0" parTransId="{7B3764FC-7DD4-9843-8B3F-07F5866E9601}" sibTransId="{966EB818-E546-5242-9339-EC7E290ABA22}"/>
    <dgm:cxn modelId="{D5820E91-FE3F-4546-903C-B2F9B44F4DDA}" type="presOf" srcId="{27B2E20D-F5C4-A94D-83BC-97BCB472FA3F}" destId="{419ECEE2-A956-EF4B-9FA4-800B4DA899DB}" srcOrd="0" destOrd="0" presId="urn:microsoft.com/office/officeart/2005/8/layout/process5"/>
    <dgm:cxn modelId="{350D7191-8D98-E54E-A1EC-E0B76E9847F8}" type="presOf" srcId="{BEFDC5AF-1308-4A49-8B92-DB5A9135D6DA}" destId="{D73C549B-3E70-514F-9B36-60A50EB499E3}" srcOrd="0" destOrd="0" presId="urn:microsoft.com/office/officeart/2005/8/layout/process5"/>
    <dgm:cxn modelId="{71CC5292-521C-0545-9C8B-3AF7F287343F}" type="presOf" srcId="{885E9D8F-B8E9-1843-B5E4-D14E7040B8E4}" destId="{78A2FFD7-C04A-9D4B-B815-11559BFEAF76}" srcOrd="0" destOrd="0" presId="urn:microsoft.com/office/officeart/2005/8/layout/process5"/>
    <dgm:cxn modelId="{E2FCA295-5BFE-3D46-9797-BB6687A28404}" type="presOf" srcId="{CCBD5C01-BEF0-9D4D-B613-E518FD2437CD}" destId="{A80DA112-57E0-1E46-B096-DCFEBC1DDE0D}" srcOrd="0" destOrd="0" presId="urn:microsoft.com/office/officeart/2005/8/layout/process5"/>
    <dgm:cxn modelId="{E7300596-63C7-6340-B502-A5EF9EDFAB2F}" type="presOf" srcId="{D74D3DF5-B542-B944-9AFF-3DF6FF874724}" destId="{AF83AB5C-0DD7-F745-B7EF-CFB2FD7B585D}" srcOrd="0" destOrd="0" presId="urn:microsoft.com/office/officeart/2005/8/layout/process5"/>
    <dgm:cxn modelId="{204B9A96-A71B-2648-BDCA-66E62866FFCB}" type="presOf" srcId="{3237110C-3F28-7042-9ADB-30307328FAD4}" destId="{1891F953-3373-0145-9EED-ED651678AFB6}" srcOrd="0" destOrd="0" presId="urn:microsoft.com/office/officeart/2005/8/layout/process5"/>
    <dgm:cxn modelId="{12E70F9D-FA8E-E04A-AE4D-74DA59F779AD}" type="presOf" srcId="{45F01B32-14A0-BF4F-9E00-519F2D1F0CBE}" destId="{2B996558-2D90-9945-8A63-D0F9283D6384}" srcOrd="0" destOrd="0" presId="urn:microsoft.com/office/officeart/2005/8/layout/process5"/>
    <dgm:cxn modelId="{DA42329F-F4BE-3843-9CE0-8D12602873B9}" type="presOf" srcId="{CDE4E14F-C464-FA4C-BC25-40FC081B3668}" destId="{F5FC77F2-86EC-EB42-8C10-C7CF8A8D95B3}" srcOrd="1" destOrd="0" presId="urn:microsoft.com/office/officeart/2005/8/layout/process5"/>
    <dgm:cxn modelId="{5217D49F-AF9C-3942-9FA1-FE4FA358C189}" type="presOf" srcId="{F5071721-7959-7C4F-B98E-D9B2DA7BA02D}" destId="{65092C6A-0C6F-494E-B52C-1DF17CB05AAA}" srcOrd="0" destOrd="0" presId="urn:microsoft.com/office/officeart/2005/8/layout/process5"/>
    <dgm:cxn modelId="{75C465AA-78D2-4640-A2D3-37198C6D3E1B}" type="presOf" srcId="{B6E30FFF-D2C2-B249-84AA-62AA009A6F6C}" destId="{404EC125-4BD3-DB47-9DB8-B743E22615F4}" srcOrd="0" destOrd="0" presId="urn:microsoft.com/office/officeart/2005/8/layout/process5"/>
    <dgm:cxn modelId="{CBBB6FAB-63ED-6C45-B340-0967E2F0D68E}" type="presOf" srcId="{966EB818-E546-5242-9339-EC7E290ABA22}" destId="{AB31FC0E-14AE-5040-8096-86D1D5455E14}" srcOrd="1" destOrd="0" presId="urn:microsoft.com/office/officeart/2005/8/layout/process5"/>
    <dgm:cxn modelId="{750632B5-325B-E74D-9623-7D9DB9A1642D}" type="presOf" srcId="{45F01B32-14A0-BF4F-9E00-519F2D1F0CBE}" destId="{1E6E09F4-BF6B-3D4A-9245-D87D572454E6}" srcOrd="1" destOrd="0" presId="urn:microsoft.com/office/officeart/2005/8/layout/process5"/>
    <dgm:cxn modelId="{9E3956C3-F552-E749-AE13-CE47A197EFBC}" type="presOf" srcId="{74A55C23-BA48-374A-A587-E404E4B5C7E6}" destId="{B41E58B9-457E-C44F-8266-DFA0371A0CA1}" srcOrd="1" destOrd="0" presId="urn:microsoft.com/office/officeart/2005/8/layout/process5"/>
    <dgm:cxn modelId="{6FA383DA-8447-E745-A935-C7429CA00AE1}" type="presOf" srcId="{F5071721-7959-7C4F-B98E-D9B2DA7BA02D}" destId="{78855E14-F208-2E4F-82F2-274162691E63}" srcOrd="1" destOrd="0" presId="urn:microsoft.com/office/officeart/2005/8/layout/process5"/>
    <dgm:cxn modelId="{81630CE1-C2EE-9C4F-96E2-21B4AF6E5AD3}" srcId="{17669C3E-88DC-B744-ABA4-BAAD61092E1A}" destId="{79965D40-E979-F14C-814D-F5D3049AE197}" srcOrd="9" destOrd="0" parTransId="{22B10BB8-8F85-DE45-9A23-6DA4DC5B584A}" sibTransId="{C3A7BC4D-8767-2043-867E-24FC8D224E49}"/>
    <dgm:cxn modelId="{E2434CEA-9059-7C48-B43D-2EC2F7065953}" type="presOf" srcId="{6A366E78-9058-1F4D-BFDB-8F09FEF223D6}" destId="{C57F46EC-13E1-064E-863D-B19060D2F931}" srcOrd="0" destOrd="0" presId="urn:microsoft.com/office/officeart/2005/8/layout/process5"/>
    <dgm:cxn modelId="{EE5394DA-D74D-0A44-BD18-B1CDBA18135A}" type="presParOf" srcId="{BF849DB4-5431-2441-875C-F7E5860A3F19}" destId="{C57F46EC-13E1-064E-863D-B19060D2F931}" srcOrd="0" destOrd="0" presId="urn:microsoft.com/office/officeart/2005/8/layout/process5"/>
    <dgm:cxn modelId="{7D9529B8-EB5C-1D45-B830-4D5979A5FA71}" type="presParOf" srcId="{BF849DB4-5431-2441-875C-F7E5860A3F19}" destId="{78A2FFD7-C04A-9D4B-B815-11559BFEAF76}" srcOrd="1" destOrd="0" presId="urn:microsoft.com/office/officeart/2005/8/layout/process5"/>
    <dgm:cxn modelId="{DD020210-DF8C-FD40-84AA-DE5B6153109B}" type="presParOf" srcId="{78A2FFD7-C04A-9D4B-B815-11559BFEAF76}" destId="{D5DA1475-DB20-3747-AFD8-2D9D9B675989}" srcOrd="0" destOrd="0" presId="urn:microsoft.com/office/officeart/2005/8/layout/process5"/>
    <dgm:cxn modelId="{3AE28016-F89D-8B47-9E85-445D633269B7}" type="presParOf" srcId="{BF849DB4-5431-2441-875C-F7E5860A3F19}" destId="{04DF102B-7522-5347-94EF-E6DF016CB5DA}" srcOrd="2" destOrd="0" presId="urn:microsoft.com/office/officeart/2005/8/layout/process5"/>
    <dgm:cxn modelId="{785FE778-D855-C641-A170-CC0B5E9242AD}" type="presParOf" srcId="{BF849DB4-5431-2441-875C-F7E5860A3F19}" destId="{272DCBDC-8A8D-6647-92A8-D683FEE473CD}" srcOrd="3" destOrd="0" presId="urn:microsoft.com/office/officeart/2005/8/layout/process5"/>
    <dgm:cxn modelId="{77AB2CF4-F660-9644-A719-6E5D62BD254B}" type="presParOf" srcId="{272DCBDC-8A8D-6647-92A8-D683FEE473CD}" destId="{F5FC77F2-86EC-EB42-8C10-C7CF8A8D95B3}" srcOrd="0" destOrd="0" presId="urn:microsoft.com/office/officeart/2005/8/layout/process5"/>
    <dgm:cxn modelId="{12A5007A-8B3B-7349-8E03-A32A95FC1AC3}" type="presParOf" srcId="{BF849DB4-5431-2441-875C-F7E5860A3F19}" destId="{419ECEE2-A956-EF4B-9FA4-800B4DA899DB}" srcOrd="4" destOrd="0" presId="urn:microsoft.com/office/officeart/2005/8/layout/process5"/>
    <dgm:cxn modelId="{09659CD4-2DDA-1840-876D-1D35A5906C85}" type="presParOf" srcId="{BF849DB4-5431-2441-875C-F7E5860A3F19}" destId="{404EC125-4BD3-DB47-9DB8-B743E22615F4}" srcOrd="5" destOrd="0" presId="urn:microsoft.com/office/officeart/2005/8/layout/process5"/>
    <dgm:cxn modelId="{0D159A4F-BF63-EA4E-8128-4711BE2CA0EB}" type="presParOf" srcId="{404EC125-4BD3-DB47-9DB8-B743E22615F4}" destId="{9993B8DF-74DC-9247-86FD-D3A7BAFEB036}" srcOrd="0" destOrd="0" presId="urn:microsoft.com/office/officeart/2005/8/layout/process5"/>
    <dgm:cxn modelId="{2DA49CE5-1FC4-ED48-B360-01966E18621B}" type="presParOf" srcId="{BF849DB4-5431-2441-875C-F7E5860A3F19}" destId="{06EFFCDC-4AAC-A64D-BE52-FFFBCF8248C6}" srcOrd="6" destOrd="0" presId="urn:microsoft.com/office/officeart/2005/8/layout/process5"/>
    <dgm:cxn modelId="{EB38C34A-6EAA-3243-A18A-96322DD92C0C}" type="presParOf" srcId="{BF849DB4-5431-2441-875C-F7E5860A3F19}" destId="{49B3D480-5BA9-7240-BC1E-4E4592471D0E}" srcOrd="7" destOrd="0" presId="urn:microsoft.com/office/officeart/2005/8/layout/process5"/>
    <dgm:cxn modelId="{C669792E-AC4D-2F46-ABC7-F83D072B6A6D}" type="presParOf" srcId="{49B3D480-5BA9-7240-BC1E-4E4592471D0E}" destId="{AB31FC0E-14AE-5040-8096-86D1D5455E14}" srcOrd="0" destOrd="0" presId="urn:microsoft.com/office/officeart/2005/8/layout/process5"/>
    <dgm:cxn modelId="{80B18D36-6327-F64B-B049-967B0B4EC083}" type="presParOf" srcId="{BF849DB4-5431-2441-875C-F7E5860A3F19}" destId="{FAF7DAF0-F5CF-BB49-913D-08FF57C716CA}" srcOrd="8" destOrd="0" presId="urn:microsoft.com/office/officeart/2005/8/layout/process5"/>
    <dgm:cxn modelId="{3273DA79-4989-3C4B-B194-57E40B997EDB}" type="presParOf" srcId="{BF849DB4-5431-2441-875C-F7E5860A3F19}" destId="{E173BB02-4B87-9A47-BF72-6DEE03ABE830}" srcOrd="9" destOrd="0" presId="urn:microsoft.com/office/officeart/2005/8/layout/process5"/>
    <dgm:cxn modelId="{765C7009-CBB3-6940-811F-EAAEB0072A37}" type="presParOf" srcId="{E173BB02-4B87-9A47-BF72-6DEE03ABE830}" destId="{B41E58B9-457E-C44F-8266-DFA0371A0CA1}" srcOrd="0" destOrd="0" presId="urn:microsoft.com/office/officeart/2005/8/layout/process5"/>
    <dgm:cxn modelId="{DF273B71-6851-8041-A4DA-BF58FA1C4AFD}" type="presParOf" srcId="{BF849DB4-5431-2441-875C-F7E5860A3F19}" destId="{02F65562-0B6E-C14A-82F6-E81D2326309D}" srcOrd="10" destOrd="0" presId="urn:microsoft.com/office/officeart/2005/8/layout/process5"/>
    <dgm:cxn modelId="{B4E0C957-7972-3645-B597-868E9E53A576}" type="presParOf" srcId="{BF849DB4-5431-2441-875C-F7E5860A3F19}" destId="{65092C6A-0C6F-494E-B52C-1DF17CB05AAA}" srcOrd="11" destOrd="0" presId="urn:microsoft.com/office/officeart/2005/8/layout/process5"/>
    <dgm:cxn modelId="{3F3487C6-7502-D042-BD9A-CA4BEC529E76}" type="presParOf" srcId="{65092C6A-0C6F-494E-B52C-1DF17CB05AAA}" destId="{78855E14-F208-2E4F-82F2-274162691E63}" srcOrd="0" destOrd="0" presId="urn:microsoft.com/office/officeart/2005/8/layout/process5"/>
    <dgm:cxn modelId="{9687C6D2-CAF0-AF42-8F6D-06CD25865178}" type="presParOf" srcId="{BF849DB4-5431-2441-875C-F7E5860A3F19}" destId="{AF83AB5C-0DD7-F745-B7EF-CFB2FD7B585D}" srcOrd="12" destOrd="0" presId="urn:microsoft.com/office/officeart/2005/8/layout/process5"/>
    <dgm:cxn modelId="{4490D112-DD14-9C41-8094-72D86A040E72}" type="presParOf" srcId="{BF849DB4-5431-2441-875C-F7E5860A3F19}" destId="{CE02CBC0-8724-224C-BA40-F186FFF78AF4}" srcOrd="13" destOrd="0" presId="urn:microsoft.com/office/officeart/2005/8/layout/process5"/>
    <dgm:cxn modelId="{66C83E31-9A70-814D-87CB-BC3750015346}" type="presParOf" srcId="{CE02CBC0-8724-224C-BA40-F186FFF78AF4}" destId="{9995F2DF-20F1-174E-B9A0-4D90CFC8CD68}" srcOrd="0" destOrd="0" presId="urn:microsoft.com/office/officeart/2005/8/layout/process5"/>
    <dgm:cxn modelId="{70A0A294-0CC2-5745-A09D-4154C381F9F8}" type="presParOf" srcId="{BF849DB4-5431-2441-875C-F7E5860A3F19}" destId="{D73C549B-3E70-514F-9B36-60A50EB499E3}" srcOrd="14" destOrd="0" presId="urn:microsoft.com/office/officeart/2005/8/layout/process5"/>
    <dgm:cxn modelId="{532A212E-BB8C-824A-9BC5-BDA786B7B86E}" type="presParOf" srcId="{BF849DB4-5431-2441-875C-F7E5860A3F19}" destId="{2B996558-2D90-9945-8A63-D0F9283D6384}" srcOrd="15" destOrd="0" presId="urn:microsoft.com/office/officeart/2005/8/layout/process5"/>
    <dgm:cxn modelId="{B2F78854-55D4-D246-B2A1-197E5B2F8E5F}" type="presParOf" srcId="{2B996558-2D90-9945-8A63-D0F9283D6384}" destId="{1E6E09F4-BF6B-3D4A-9245-D87D572454E6}" srcOrd="0" destOrd="0" presId="urn:microsoft.com/office/officeart/2005/8/layout/process5"/>
    <dgm:cxn modelId="{FE3AACA5-FEB7-CB4F-828E-E41308BB0E0C}" type="presParOf" srcId="{BF849DB4-5431-2441-875C-F7E5860A3F19}" destId="{A80DA112-57E0-1E46-B096-DCFEBC1DDE0D}" srcOrd="16" destOrd="0" presId="urn:microsoft.com/office/officeart/2005/8/layout/process5"/>
    <dgm:cxn modelId="{A00EE76B-1B09-CC4C-9D39-3DF3E2322E77}" type="presParOf" srcId="{BF849DB4-5431-2441-875C-F7E5860A3F19}" destId="{1891F953-3373-0145-9EED-ED651678AFB6}" srcOrd="17" destOrd="0" presId="urn:microsoft.com/office/officeart/2005/8/layout/process5"/>
    <dgm:cxn modelId="{57A2BD22-738F-7E42-BABB-52BE8C2CF527}" type="presParOf" srcId="{1891F953-3373-0145-9EED-ED651678AFB6}" destId="{776E4DB0-F62C-2542-A226-BDCE2D8B6BB7}" srcOrd="0" destOrd="0" presId="urn:microsoft.com/office/officeart/2005/8/layout/process5"/>
    <dgm:cxn modelId="{1F37582D-A228-7D46-A431-6A3C55E56974}" type="presParOf" srcId="{BF849DB4-5431-2441-875C-F7E5860A3F19}" destId="{9BDBCE94-0EF8-014C-9327-8B48E93BF5F0}" srcOrd="1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012470-9226-114F-A614-D4ACD5B9FC6A}" type="doc">
      <dgm:prSet loTypeId="urn:microsoft.com/office/officeart/2005/8/layout/hList1" loCatId="" qsTypeId="urn:microsoft.com/office/officeart/2005/8/quickstyle/simple1" qsCatId="simple" csTypeId="urn:microsoft.com/office/officeart/2005/8/colors/accent3_2" csCatId="accent3" phldr="1"/>
      <dgm:spPr/>
      <dgm:t>
        <a:bodyPr/>
        <a:lstStyle/>
        <a:p>
          <a:endParaRPr lang="en-US"/>
        </a:p>
      </dgm:t>
    </dgm:pt>
    <dgm:pt modelId="{8B3D2599-3B7E-8547-9E51-5F767A348361}">
      <dgm:prSet phldrT="[Text]" custT="1"/>
      <dgm:spPr/>
      <dgm:t>
        <a:bodyPr/>
        <a:lstStyle/>
        <a:p>
          <a:r>
            <a:rPr lang="en-US" sz="2400" b="1" dirty="0">
              <a:solidFill>
                <a:schemeClr val="tx1"/>
              </a:solidFill>
              <a:latin typeface="Garamond" panose="02020404030301010803" pitchFamily="18" charset="0"/>
            </a:rPr>
            <a:t>Listening Sessions</a:t>
          </a:r>
        </a:p>
      </dgm:t>
    </dgm:pt>
    <dgm:pt modelId="{243881EE-5FF0-894B-991A-E48A367888ED}" type="parTrans" cxnId="{734B52A9-BB89-A549-98A2-2AD821DB8C4F}">
      <dgm:prSet/>
      <dgm:spPr/>
      <dgm:t>
        <a:bodyPr/>
        <a:lstStyle/>
        <a:p>
          <a:endParaRPr lang="en-US" sz="2000">
            <a:solidFill>
              <a:schemeClr val="tx1"/>
            </a:solidFill>
            <a:latin typeface="Garamond" panose="02020404030301010803" pitchFamily="18" charset="0"/>
          </a:endParaRPr>
        </a:p>
      </dgm:t>
    </dgm:pt>
    <dgm:pt modelId="{869A82EA-47D7-DB4B-9AE9-5B4DA2ED54D3}" type="sibTrans" cxnId="{734B52A9-BB89-A549-98A2-2AD821DB8C4F}">
      <dgm:prSet/>
      <dgm:spPr/>
      <dgm:t>
        <a:bodyPr/>
        <a:lstStyle/>
        <a:p>
          <a:endParaRPr lang="en-US" sz="2000">
            <a:solidFill>
              <a:schemeClr val="tx1"/>
            </a:solidFill>
            <a:latin typeface="Garamond" panose="02020404030301010803" pitchFamily="18" charset="0"/>
          </a:endParaRPr>
        </a:p>
      </dgm:t>
    </dgm:pt>
    <dgm:pt modelId="{99B7A469-AEAC-D64C-9C4E-13D433C90F70}">
      <dgm:prSet phldrT="[Text]" custT="1"/>
      <dgm:spPr/>
      <dgm:t>
        <a:bodyPr/>
        <a:lstStyle/>
        <a:p>
          <a:r>
            <a:rPr lang="en-US" sz="2400" b="1" dirty="0">
              <a:solidFill>
                <a:schemeClr val="tx1"/>
              </a:solidFill>
              <a:latin typeface="Garamond" panose="02020404030301010803" pitchFamily="18" charset="0"/>
            </a:rPr>
            <a:t>Consultant in Residence</a:t>
          </a:r>
        </a:p>
      </dgm:t>
    </dgm:pt>
    <dgm:pt modelId="{17DB7600-9C77-0B40-A4F6-219D176403AF}" type="parTrans" cxnId="{961ADE58-8B28-A14B-979F-49DE447F3C35}">
      <dgm:prSet/>
      <dgm:spPr/>
      <dgm:t>
        <a:bodyPr/>
        <a:lstStyle/>
        <a:p>
          <a:endParaRPr lang="en-US" sz="2000">
            <a:solidFill>
              <a:schemeClr val="tx1"/>
            </a:solidFill>
            <a:latin typeface="Garamond" panose="02020404030301010803" pitchFamily="18" charset="0"/>
          </a:endParaRPr>
        </a:p>
      </dgm:t>
    </dgm:pt>
    <dgm:pt modelId="{31FFC405-4021-9D4C-B85D-BC3FDE43E194}" type="sibTrans" cxnId="{961ADE58-8B28-A14B-979F-49DE447F3C35}">
      <dgm:prSet/>
      <dgm:spPr/>
      <dgm:t>
        <a:bodyPr/>
        <a:lstStyle/>
        <a:p>
          <a:endParaRPr lang="en-US" sz="2000">
            <a:solidFill>
              <a:schemeClr val="tx1"/>
            </a:solidFill>
            <a:latin typeface="Garamond" panose="02020404030301010803" pitchFamily="18" charset="0"/>
          </a:endParaRPr>
        </a:p>
      </dgm:t>
    </dgm:pt>
    <dgm:pt modelId="{07EFF3E1-21A3-5749-8897-A643E6DDD0E0}">
      <dgm:prSet phldrT="[Text]" custT="1"/>
      <dgm:spPr/>
      <dgm:t>
        <a:bodyPr/>
        <a:lstStyle/>
        <a:p>
          <a:r>
            <a:rPr lang="en-US" sz="2000" dirty="0">
              <a:solidFill>
                <a:schemeClr val="tx1"/>
              </a:solidFill>
              <a:latin typeface="Garamond" panose="02020404030301010803" pitchFamily="18" charset="0"/>
            </a:rPr>
            <a:t>Intent to build nonprofit capacity</a:t>
          </a:r>
        </a:p>
      </dgm:t>
    </dgm:pt>
    <dgm:pt modelId="{04646F30-8F64-F145-B685-680600FC888A}" type="parTrans" cxnId="{E172E532-D553-0548-8E4B-3B26654D3883}">
      <dgm:prSet/>
      <dgm:spPr/>
      <dgm:t>
        <a:bodyPr/>
        <a:lstStyle/>
        <a:p>
          <a:endParaRPr lang="en-US" sz="2000">
            <a:solidFill>
              <a:schemeClr val="tx1"/>
            </a:solidFill>
            <a:latin typeface="Garamond" panose="02020404030301010803" pitchFamily="18" charset="0"/>
          </a:endParaRPr>
        </a:p>
      </dgm:t>
    </dgm:pt>
    <dgm:pt modelId="{FB24207F-6B94-A145-A250-67148FCDDB73}" type="sibTrans" cxnId="{E172E532-D553-0548-8E4B-3B26654D3883}">
      <dgm:prSet/>
      <dgm:spPr/>
      <dgm:t>
        <a:bodyPr/>
        <a:lstStyle/>
        <a:p>
          <a:endParaRPr lang="en-US" sz="2000">
            <a:solidFill>
              <a:schemeClr val="tx1"/>
            </a:solidFill>
            <a:latin typeface="Garamond" panose="02020404030301010803" pitchFamily="18" charset="0"/>
          </a:endParaRPr>
        </a:p>
      </dgm:t>
    </dgm:pt>
    <dgm:pt modelId="{8D2E76B6-BA4C-A945-8970-E29B13FBACEF}">
      <dgm:prSet phldrT="[Text]" custT="1"/>
      <dgm:spPr/>
      <dgm:t>
        <a:bodyPr/>
        <a:lstStyle/>
        <a:p>
          <a:r>
            <a:rPr lang="en-US" sz="2000" dirty="0">
              <a:solidFill>
                <a:schemeClr val="tx1"/>
              </a:solidFill>
              <a:latin typeface="Garamond" panose="02020404030301010803" pitchFamily="18" charset="0"/>
            </a:rPr>
            <a:t>Supported 35+ organizations</a:t>
          </a:r>
        </a:p>
      </dgm:t>
    </dgm:pt>
    <dgm:pt modelId="{BD3B4F1F-633B-E740-BB93-FE44CB6E96B6}" type="parTrans" cxnId="{2F1FA2BE-1BFD-6344-842A-58A3267C9BAA}">
      <dgm:prSet/>
      <dgm:spPr/>
      <dgm:t>
        <a:bodyPr/>
        <a:lstStyle/>
        <a:p>
          <a:endParaRPr lang="en-US" sz="2000">
            <a:solidFill>
              <a:schemeClr val="tx1"/>
            </a:solidFill>
            <a:latin typeface="Garamond" panose="02020404030301010803" pitchFamily="18" charset="0"/>
          </a:endParaRPr>
        </a:p>
      </dgm:t>
    </dgm:pt>
    <dgm:pt modelId="{D480BEEB-9355-904F-B258-EBB7182BC49A}" type="sibTrans" cxnId="{2F1FA2BE-1BFD-6344-842A-58A3267C9BAA}">
      <dgm:prSet/>
      <dgm:spPr/>
      <dgm:t>
        <a:bodyPr/>
        <a:lstStyle/>
        <a:p>
          <a:endParaRPr lang="en-US" sz="2000">
            <a:solidFill>
              <a:schemeClr val="tx1"/>
            </a:solidFill>
            <a:latin typeface="Garamond" panose="02020404030301010803" pitchFamily="18" charset="0"/>
          </a:endParaRPr>
        </a:p>
      </dgm:t>
    </dgm:pt>
    <dgm:pt modelId="{A3D9968B-5FF3-2E42-BC04-FB34E78A8D41}">
      <dgm:prSet phldrT="[Text]" custT="1"/>
      <dgm:spPr/>
      <dgm:t>
        <a:bodyPr/>
        <a:lstStyle/>
        <a:p>
          <a:r>
            <a:rPr lang="en-US" sz="2400" b="1" dirty="0">
              <a:solidFill>
                <a:schemeClr val="tx1"/>
              </a:solidFill>
              <a:latin typeface="Garamond" panose="02020404030301010803" pitchFamily="18" charset="0"/>
            </a:rPr>
            <a:t>Good Governance Cohort</a:t>
          </a:r>
        </a:p>
      </dgm:t>
    </dgm:pt>
    <dgm:pt modelId="{48159D31-1995-BE4A-BC99-808AF354210E}" type="parTrans" cxnId="{375E4F5B-208D-1A49-98A9-3ADE45E40906}">
      <dgm:prSet/>
      <dgm:spPr/>
      <dgm:t>
        <a:bodyPr/>
        <a:lstStyle/>
        <a:p>
          <a:endParaRPr lang="en-US" sz="2000">
            <a:solidFill>
              <a:schemeClr val="tx1"/>
            </a:solidFill>
            <a:latin typeface="Garamond" panose="02020404030301010803" pitchFamily="18" charset="0"/>
          </a:endParaRPr>
        </a:p>
      </dgm:t>
    </dgm:pt>
    <dgm:pt modelId="{2D34CD92-D737-494B-845D-00D55517C02C}" type="sibTrans" cxnId="{375E4F5B-208D-1A49-98A9-3ADE45E40906}">
      <dgm:prSet/>
      <dgm:spPr/>
      <dgm:t>
        <a:bodyPr/>
        <a:lstStyle/>
        <a:p>
          <a:endParaRPr lang="en-US" sz="2000">
            <a:solidFill>
              <a:schemeClr val="tx1"/>
            </a:solidFill>
            <a:latin typeface="Garamond" panose="02020404030301010803" pitchFamily="18" charset="0"/>
          </a:endParaRPr>
        </a:p>
      </dgm:t>
    </dgm:pt>
    <dgm:pt modelId="{B03064BB-8529-1544-8195-82EFD2C53BBA}">
      <dgm:prSet phldrT="[Text]" custT="1"/>
      <dgm:spPr/>
      <dgm:t>
        <a:bodyPr/>
        <a:lstStyle/>
        <a:p>
          <a:r>
            <a:rPr lang="en-US" sz="2000" dirty="0">
              <a:solidFill>
                <a:schemeClr val="tx1"/>
              </a:solidFill>
              <a:latin typeface="Garamond" panose="02020404030301010803" pitchFamily="18" charset="0"/>
            </a:rPr>
            <a:t>Pilot launched January 2023</a:t>
          </a:r>
        </a:p>
      </dgm:t>
    </dgm:pt>
    <dgm:pt modelId="{382C8A5B-541B-1D4B-9B0B-13245564FA29}" type="parTrans" cxnId="{4EBB4CCE-9446-A34F-AEF5-7AFFD7909402}">
      <dgm:prSet/>
      <dgm:spPr/>
      <dgm:t>
        <a:bodyPr/>
        <a:lstStyle/>
        <a:p>
          <a:endParaRPr lang="en-US" sz="2000">
            <a:solidFill>
              <a:schemeClr val="tx1"/>
            </a:solidFill>
            <a:latin typeface="Garamond" panose="02020404030301010803" pitchFamily="18" charset="0"/>
          </a:endParaRPr>
        </a:p>
      </dgm:t>
    </dgm:pt>
    <dgm:pt modelId="{B7480ACA-2BD3-544E-90AB-A85A1A665F7B}" type="sibTrans" cxnId="{4EBB4CCE-9446-A34F-AEF5-7AFFD7909402}">
      <dgm:prSet/>
      <dgm:spPr/>
      <dgm:t>
        <a:bodyPr/>
        <a:lstStyle/>
        <a:p>
          <a:endParaRPr lang="en-US" sz="2000">
            <a:solidFill>
              <a:schemeClr val="tx1"/>
            </a:solidFill>
            <a:latin typeface="Garamond" panose="02020404030301010803" pitchFamily="18" charset="0"/>
          </a:endParaRPr>
        </a:p>
      </dgm:t>
    </dgm:pt>
    <dgm:pt modelId="{78E2F1E8-7695-1A40-91F1-B4C97B3F44AF}">
      <dgm:prSet phldrT="[Text]" custT="1"/>
      <dgm:spPr/>
      <dgm:t>
        <a:bodyPr/>
        <a:lstStyle/>
        <a:p>
          <a:r>
            <a:rPr lang="en-US" sz="2000" dirty="0">
              <a:solidFill>
                <a:schemeClr val="tx1"/>
              </a:solidFill>
              <a:latin typeface="Garamond" panose="02020404030301010803" pitchFamily="18" charset="0"/>
            </a:rPr>
            <a:t>Five organizations</a:t>
          </a:r>
        </a:p>
      </dgm:t>
    </dgm:pt>
    <dgm:pt modelId="{232FFF05-1D9C-524E-BFEA-A094E6FB9217}" type="parTrans" cxnId="{CEE010C1-7B5B-BB4A-BF81-EF2BB85D647F}">
      <dgm:prSet/>
      <dgm:spPr/>
      <dgm:t>
        <a:bodyPr/>
        <a:lstStyle/>
        <a:p>
          <a:endParaRPr lang="en-US" sz="2000">
            <a:solidFill>
              <a:schemeClr val="tx1"/>
            </a:solidFill>
            <a:latin typeface="Garamond" panose="02020404030301010803" pitchFamily="18" charset="0"/>
          </a:endParaRPr>
        </a:p>
      </dgm:t>
    </dgm:pt>
    <dgm:pt modelId="{E8CCCEE6-B1B1-1E49-8C9B-C474EE8FDAA6}" type="sibTrans" cxnId="{CEE010C1-7B5B-BB4A-BF81-EF2BB85D647F}">
      <dgm:prSet/>
      <dgm:spPr/>
      <dgm:t>
        <a:bodyPr/>
        <a:lstStyle/>
        <a:p>
          <a:endParaRPr lang="en-US" sz="2000">
            <a:solidFill>
              <a:schemeClr val="tx1"/>
            </a:solidFill>
            <a:latin typeface="Garamond" panose="02020404030301010803" pitchFamily="18" charset="0"/>
          </a:endParaRPr>
        </a:p>
      </dgm:t>
    </dgm:pt>
    <dgm:pt modelId="{2DA75975-6073-2E4D-BFFF-026D10567FB1}">
      <dgm:prSet phldrT="[Text]" custT="1"/>
      <dgm:spPr/>
      <dgm:t>
        <a:bodyPr/>
        <a:lstStyle/>
        <a:p>
          <a:pPr>
            <a:buFont typeface="Arial" panose="020B0604020202020204" pitchFamily="34" charset="0"/>
            <a:buChar char="•"/>
          </a:pPr>
          <a:r>
            <a:rPr lang="en-US" sz="2000" dirty="0">
              <a:solidFill>
                <a:schemeClr val="tx1"/>
              </a:solidFill>
              <a:latin typeface="Garamond" panose="02020404030301010803" pitchFamily="18" charset="0"/>
            </a:rPr>
            <a:t>Bi-monthly forums with nonprofits clusters</a:t>
          </a:r>
        </a:p>
      </dgm:t>
    </dgm:pt>
    <dgm:pt modelId="{7E8C1405-08C1-C04F-AA56-CCE392DC1367}" type="sibTrans" cxnId="{4DDC092C-7E9D-CC49-853A-92CD0CCBDC14}">
      <dgm:prSet/>
      <dgm:spPr/>
    </dgm:pt>
    <dgm:pt modelId="{6D69EF07-BD54-CD4C-A0FE-CC5AA2EFA0A3}" type="parTrans" cxnId="{4DDC092C-7E9D-CC49-853A-92CD0CCBDC14}">
      <dgm:prSet/>
      <dgm:spPr/>
    </dgm:pt>
    <dgm:pt modelId="{176B1DF8-27F2-E445-B78A-BBC9C1A3279B}">
      <dgm:prSet phldrT="[Text]" custT="1"/>
      <dgm:spPr/>
      <dgm:t>
        <a:bodyPr/>
        <a:lstStyle/>
        <a:p>
          <a:r>
            <a:rPr lang="en-US" sz="2000" dirty="0">
              <a:solidFill>
                <a:schemeClr val="tx1"/>
              </a:solidFill>
              <a:latin typeface="Garamond" panose="02020404030301010803" pitchFamily="18" charset="0"/>
            </a:rPr>
            <a:t>Board members, donors, and community leaders attended</a:t>
          </a:r>
        </a:p>
      </dgm:t>
    </dgm:pt>
    <dgm:pt modelId="{8211F97F-FF10-9B45-8D08-23F062F6CDD2}" type="sibTrans" cxnId="{659105D0-93B6-BA41-B7DD-04300AC8460F}">
      <dgm:prSet/>
      <dgm:spPr/>
      <dgm:t>
        <a:bodyPr/>
        <a:lstStyle/>
        <a:p>
          <a:endParaRPr lang="en-US" sz="2000">
            <a:solidFill>
              <a:schemeClr val="tx1"/>
            </a:solidFill>
            <a:latin typeface="Garamond" panose="02020404030301010803" pitchFamily="18" charset="0"/>
          </a:endParaRPr>
        </a:p>
      </dgm:t>
    </dgm:pt>
    <dgm:pt modelId="{BD56BE42-D68D-3447-B8B9-7B801BA6DBB9}" type="parTrans" cxnId="{659105D0-93B6-BA41-B7DD-04300AC8460F}">
      <dgm:prSet/>
      <dgm:spPr/>
      <dgm:t>
        <a:bodyPr/>
        <a:lstStyle/>
        <a:p>
          <a:endParaRPr lang="en-US" sz="2000">
            <a:solidFill>
              <a:schemeClr val="tx1"/>
            </a:solidFill>
            <a:latin typeface="Garamond" panose="02020404030301010803" pitchFamily="18" charset="0"/>
          </a:endParaRPr>
        </a:p>
      </dgm:t>
    </dgm:pt>
    <dgm:pt modelId="{6ABFA10D-3E10-1F4B-8FF6-2A7BBF1B6890}">
      <dgm:prSet phldrT="[Text]" custT="1"/>
      <dgm:spPr/>
      <dgm:t>
        <a:bodyPr/>
        <a:lstStyle/>
        <a:p>
          <a:r>
            <a:rPr lang="en-US" sz="2000" dirty="0">
              <a:solidFill>
                <a:schemeClr val="tx1"/>
              </a:solidFill>
              <a:latin typeface="Garamond" panose="02020404030301010803" pitchFamily="18" charset="0"/>
            </a:rPr>
            <a:t>Candid conversation around core questions</a:t>
          </a:r>
        </a:p>
      </dgm:t>
    </dgm:pt>
    <dgm:pt modelId="{0B537CE3-B921-5544-B85A-E52A9C1D69B8}" type="sibTrans" cxnId="{5AD400B2-C481-9A48-95BF-8934F5BA74BE}">
      <dgm:prSet/>
      <dgm:spPr/>
    </dgm:pt>
    <dgm:pt modelId="{145173AA-8A37-A44B-899F-5E4D5C520333}" type="parTrans" cxnId="{5AD400B2-C481-9A48-95BF-8934F5BA74BE}">
      <dgm:prSet/>
      <dgm:spPr/>
    </dgm:pt>
    <dgm:pt modelId="{C1512299-8695-1E4A-8F16-94798D6E6A56}">
      <dgm:prSet phldrT="[Text]" custT="1"/>
      <dgm:spPr/>
      <dgm:t>
        <a:bodyPr/>
        <a:lstStyle/>
        <a:p>
          <a:r>
            <a:rPr lang="en-US" sz="2000" dirty="0">
              <a:solidFill>
                <a:schemeClr val="tx1"/>
              </a:solidFill>
              <a:latin typeface="Garamond" panose="02020404030301010803" pitchFamily="18" charset="0"/>
            </a:rPr>
            <a:t>Key themes emerged </a:t>
          </a:r>
        </a:p>
      </dgm:t>
    </dgm:pt>
    <dgm:pt modelId="{C08F8879-9266-A74C-969B-F9180D0C34EF}" type="sibTrans" cxnId="{0B94ABA9-548C-2C4D-AC5B-AAC339D06499}">
      <dgm:prSet/>
      <dgm:spPr/>
    </dgm:pt>
    <dgm:pt modelId="{7082568B-3EB9-B644-840F-226358C47586}" type="parTrans" cxnId="{0B94ABA9-548C-2C4D-AC5B-AAC339D06499}">
      <dgm:prSet/>
      <dgm:spPr/>
    </dgm:pt>
    <dgm:pt modelId="{42CA73CD-DAC7-E546-B58D-1EB3E409E71E}">
      <dgm:prSet phldrT="[Text]" custT="1"/>
      <dgm:spPr/>
      <dgm:t>
        <a:bodyPr/>
        <a:lstStyle/>
        <a:p>
          <a:pPr>
            <a:buFont typeface="Arial" panose="020B0604020202020204" pitchFamily="34" charset="0"/>
            <a:buChar char="•"/>
          </a:pPr>
          <a:endParaRPr lang="en-US" sz="900" dirty="0">
            <a:solidFill>
              <a:schemeClr val="tx1"/>
            </a:solidFill>
            <a:latin typeface="Garamond" panose="02020404030301010803" pitchFamily="18" charset="0"/>
          </a:endParaRPr>
        </a:p>
      </dgm:t>
    </dgm:pt>
    <dgm:pt modelId="{7D553468-E3C9-144A-85CC-8CA238D81061}" type="parTrans" cxnId="{829E0649-6954-AB45-B64C-C3F3B4085B49}">
      <dgm:prSet/>
      <dgm:spPr/>
    </dgm:pt>
    <dgm:pt modelId="{0D83F4CC-F52E-384C-A455-D0346D88A4A9}" type="sibTrans" cxnId="{829E0649-6954-AB45-B64C-C3F3B4085B49}">
      <dgm:prSet/>
      <dgm:spPr/>
    </dgm:pt>
    <dgm:pt modelId="{AB1D12A4-241C-124B-8117-5A6C4BCF8018}">
      <dgm:prSet phldrT="[Text]" custT="1"/>
      <dgm:spPr/>
      <dgm:t>
        <a:bodyPr/>
        <a:lstStyle/>
        <a:p>
          <a:endParaRPr lang="en-US" sz="900" dirty="0">
            <a:solidFill>
              <a:schemeClr val="tx1"/>
            </a:solidFill>
            <a:latin typeface="Garamond" panose="02020404030301010803" pitchFamily="18" charset="0"/>
          </a:endParaRPr>
        </a:p>
      </dgm:t>
    </dgm:pt>
    <dgm:pt modelId="{2813D22C-CED9-F748-ACE0-02F2FE0C868D}" type="parTrans" cxnId="{1C02B8E2-47FC-E948-B758-F0126DB5975B}">
      <dgm:prSet/>
      <dgm:spPr/>
    </dgm:pt>
    <dgm:pt modelId="{759E24F4-304C-BD4B-BC7E-9C2D2BD4408B}" type="sibTrans" cxnId="{1C02B8E2-47FC-E948-B758-F0126DB5975B}">
      <dgm:prSet/>
      <dgm:spPr/>
    </dgm:pt>
    <dgm:pt modelId="{61CB9207-0F2F-644D-90B4-187C62FCBDD4}">
      <dgm:prSet phldrT="[Text]" custT="1"/>
      <dgm:spPr/>
      <dgm:t>
        <a:bodyPr/>
        <a:lstStyle/>
        <a:p>
          <a:endParaRPr lang="en-US" sz="900" dirty="0">
            <a:solidFill>
              <a:schemeClr val="tx1"/>
            </a:solidFill>
            <a:latin typeface="Garamond" panose="02020404030301010803" pitchFamily="18" charset="0"/>
          </a:endParaRPr>
        </a:p>
      </dgm:t>
    </dgm:pt>
    <dgm:pt modelId="{7D9C2B32-EEA1-EF42-929B-0FE0911B3382}" type="parTrans" cxnId="{684161A5-86E6-D644-ABC7-0B434C74F4C5}">
      <dgm:prSet/>
      <dgm:spPr/>
    </dgm:pt>
    <dgm:pt modelId="{42B022EF-7483-FD41-BB2F-2580ACAED293}" type="sibTrans" cxnId="{684161A5-86E6-D644-ABC7-0B434C74F4C5}">
      <dgm:prSet/>
      <dgm:spPr/>
    </dgm:pt>
    <dgm:pt modelId="{73160197-98C2-D540-A911-AF8905056BD0}">
      <dgm:prSet phldrT="[Text]" custT="1"/>
      <dgm:spPr/>
      <dgm:t>
        <a:bodyPr/>
        <a:lstStyle/>
        <a:p>
          <a:r>
            <a:rPr lang="en-US" sz="2000" dirty="0">
              <a:solidFill>
                <a:schemeClr val="tx1"/>
              </a:solidFill>
              <a:latin typeface="Garamond" panose="02020404030301010803" pitchFamily="18" charset="0"/>
            </a:rPr>
            <a:t>Three options to support nonprofits</a:t>
          </a:r>
        </a:p>
      </dgm:t>
    </dgm:pt>
    <dgm:pt modelId="{E58DC7EA-043B-2048-BFDA-47FC77D72B7F}" type="parTrans" cxnId="{B51B9E3E-CA00-1C4D-A7D7-8048B9BB7D09}">
      <dgm:prSet/>
      <dgm:spPr/>
    </dgm:pt>
    <dgm:pt modelId="{85A749C3-0296-634F-AFC5-BF21EE8C8D27}" type="sibTrans" cxnId="{B51B9E3E-CA00-1C4D-A7D7-8048B9BB7D09}">
      <dgm:prSet/>
      <dgm:spPr/>
    </dgm:pt>
    <dgm:pt modelId="{E3597C7D-80FB-C54D-A877-50F5F7E4679B}">
      <dgm:prSet phldrT="[Text]" custT="1"/>
      <dgm:spPr/>
      <dgm:t>
        <a:bodyPr/>
        <a:lstStyle/>
        <a:p>
          <a:r>
            <a:rPr lang="en-US" sz="2000" dirty="0">
              <a:solidFill>
                <a:schemeClr val="tx1"/>
              </a:solidFill>
              <a:latin typeface="Garamond" panose="02020404030301010803" pitchFamily="18" charset="0"/>
            </a:rPr>
            <a:t>Governance emerged as a top area of challenge</a:t>
          </a:r>
        </a:p>
      </dgm:t>
    </dgm:pt>
    <dgm:pt modelId="{A34B4491-7FFC-5E4C-94B0-0AB8DA481C87}" type="parTrans" cxnId="{2F147F9A-8E49-1242-8076-1FC9BAFC3502}">
      <dgm:prSet/>
      <dgm:spPr/>
    </dgm:pt>
    <dgm:pt modelId="{CAED7C5A-E60D-0343-96F4-4DAD5FB35806}" type="sibTrans" cxnId="{2F147F9A-8E49-1242-8076-1FC9BAFC3502}">
      <dgm:prSet/>
      <dgm:spPr/>
    </dgm:pt>
    <dgm:pt modelId="{CA4E1A94-AD85-4040-86E9-FC5CB2C83D39}">
      <dgm:prSet phldrT="[Text]" custT="1"/>
      <dgm:spPr/>
      <dgm:t>
        <a:bodyPr/>
        <a:lstStyle/>
        <a:p>
          <a:endParaRPr lang="en-US" sz="900" dirty="0">
            <a:solidFill>
              <a:schemeClr val="tx1"/>
            </a:solidFill>
            <a:latin typeface="Garamond" panose="02020404030301010803" pitchFamily="18" charset="0"/>
          </a:endParaRPr>
        </a:p>
      </dgm:t>
    </dgm:pt>
    <dgm:pt modelId="{814B26A8-3CC7-CF42-B047-18D9CE7BC660}" type="parTrans" cxnId="{3753B0AB-3B2E-FE4F-BD61-9F1C22B7A004}">
      <dgm:prSet/>
      <dgm:spPr/>
    </dgm:pt>
    <dgm:pt modelId="{4FDA14BA-5FAF-6443-95F5-C039BA43A449}" type="sibTrans" cxnId="{3753B0AB-3B2E-FE4F-BD61-9F1C22B7A004}">
      <dgm:prSet/>
      <dgm:spPr/>
    </dgm:pt>
    <dgm:pt modelId="{199720E5-5747-EB45-BE69-BACFA93222EA}">
      <dgm:prSet phldrT="[Text]" custT="1"/>
      <dgm:spPr/>
      <dgm:t>
        <a:bodyPr/>
        <a:lstStyle/>
        <a:p>
          <a:endParaRPr lang="en-US" sz="900" dirty="0">
            <a:solidFill>
              <a:schemeClr val="tx1"/>
            </a:solidFill>
            <a:latin typeface="Garamond" panose="02020404030301010803" pitchFamily="18" charset="0"/>
          </a:endParaRPr>
        </a:p>
      </dgm:t>
    </dgm:pt>
    <dgm:pt modelId="{53C11011-7F85-0C40-9BCF-1881827DC62E}" type="parTrans" cxnId="{A2774029-3C0C-1E4E-8BF3-AE6574B5B862}">
      <dgm:prSet/>
      <dgm:spPr/>
    </dgm:pt>
    <dgm:pt modelId="{43BF82E4-503E-144A-8555-D1427AF43D32}" type="sibTrans" cxnId="{A2774029-3C0C-1E4E-8BF3-AE6574B5B862}">
      <dgm:prSet/>
      <dgm:spPr/>
    </dgm:pt>
    <dgm:pt modelId="{59D5C308-C135-E24F-8F2B-C43245FF3B97}">
      <dgm:prSet phldrT="[Text]" custT="1"/>
      <dgm:spPr/>
      <dgm:t>
        <a:bodyPr/>
        <a:lstStyle/>
        <a:p>
          <a:endParaRPr lang="en-US" sz="900" dirty="0">
            <a:solidFill>
              <a:schemeClr val="tx1"/>
            </a:solidFill>
            <a:latin typeface="Garamond" panose="02020404030301010803" pitchFamily="18" charset="0"/>
          </a:endParaRPr>
        </a:p>
      </dgm:t>
    </dgm:pt>
    <dgm:pt modelId="{850D6A1F-4CFA-ED44-87D8-8619417A0386}" type="parTrans" cxnId="{5721BBE7-A9BB-9842-B0F9-CBFB9162A2EF}">
      <dgm:prSet/>
      <dgm:spPr/>
    </dgm:pt>
    <dgm:pt modelId="{6274126A-555E-8341-BD43-D957BFA23624}" type="sibTrans" cxnId="{5721BBE7-A9BB-9842-B0F9-CBFB9162A2EF}">
      <dgm:prSet/>
      <dgm:spPr/>
    </dgm:pt>
    <dgm:pt modelId="{4CA229C2-03CE-FE47-A433-A6643BD7937E}">
      <dgm:prSet phldrT="[Text]" custT="1"/>
      <dgm:spPr/>
      <dgm:t>
        <a:bodyPr/>
        <a:lstStyle/>
        <a:p>
          <a:r>
            <a:rPr lang="en-US" sz="2000" dirty="0">
              <a:solidFill>
                <a:schemeClr val="tx1"/>
              </a:solidFill>
              <a:latin typeface="Garamond" panose="02020404030301010803" pitchFamily="18" charset="0"/>
            </a:rPr>
            <a:t>Key value is the cohort—shared experience, safe space and governance partnership</a:t>
          </a:r>
        </a:p>
      </dgm:t>
    </dgm:pt>
    <dgm:pt modelId="{52F5B50D-0D85-8E4A-B8A3-EC1A834CA29D}" type="parTrans" cxnId="{55C5F8FD-BF88-964B-86A0-2B020DD8E0B3}">
      <dgm:prSet/>
      <dgm:spPr/>
    </dgm:pt>
    <dgm:pt modelId="{63F927AB-4116-6849-8737-08DB7003542F}" type="sibTrans" cxnId="{55C5F8FD-BF88-964B-86A0-2B020DD8E0B3}">
      <dgm:prSet/>
      <dgm:spPr/>
    </dgm:pt>
    <dgm:pt modelId="{C74533E8-7D76-0B4C-A79A-EE6FB264D5D8}">
      <dgm:prSet phldrT="[Text]" custT="1"/>
      <dgm:spPr/>
      <dgm:t>
        <a:bodyPr/>
        <a:lstStyle/>
        <a:p>
          <a:r>
            <a:rPr lang="en-US" sz="2000" dirty="0">
              <a:solidFill>
                <a:schemeClr val="tx1"/>
              </a:solidFill>
              <a:latin typeface="Garamond" panose="02020404030301010803" pitchFamily="18" charset="0"/>
            </a:rPr>
            <a:t>Curriculum &amp; tools to strengthen governance practices</a:t>
          </a:r>
        </a:p>
      </dgm:t>
    </dgm:pt>
    <dgm:pt modelId="{42089DA6-9C9D-FA4D-8A7C-CE5FE884F133}" type="parTrans" cxnId="{52E3208C-7AA5-6649-B9BF-686AB169FB2D}">
      <dgm:prSet/>
      <dgm:spPr/>
    </dgm:pt>
    <dgm:pt modelId="{5E66EA38-1721-2F47-9C7F-4919C6C90AF3}" type="sibTrans" cxnId="{52E3208C-7AA5-6649-B9BF-686AB169FB2D}">
      <dgm:prSet/>
      <dgm:spPr/>
    </dgm:pt>
    <dgm:pt modelId="{0582BCB8-5C56-4B40-B542-21BB6BB85BD2}">
      <dgm:prSet phldrT="[Text]" custT="1"/>
      <dgm:spPr/>
      <dgm:t>
        <a:bodyPr/>
        <a:lstStyle/>
        <a:p>
          <a:endParaRPr lang="en-US" sz="900" dirty="0">
            <a:solidFill>
              <a:schemeClr val="tx1"/>
            </a:solidFill>
            <a:latin typeface="Garamond" panose="02020404030301010803" pitchFamily="18" charset="0"/>
          </a:endParaRPr>
        </a:p>
      </dgm:t>
    </dgm:pt>
    <dgm:pt modelId="{67C6F8A8-C7A5-8F4A-8BC5-6461D19EEBE2}" type="parTrans" cxnId="{5FB717C3-03FD-8F42-A7C8-6F145589DCE4}">
      <dgm:prSet/>
      <dgm:spPr/>
    </dgm:pt>
    <dgm:pt modelId="{81C7E2CA-E24C-5748-BAF7-306E10445F88}" type="sibTrans" cxnId="{5FB717C3-03FD-8F42-A7C8-6F145589DCE4}">
      <dgm:prSet/>
      <dgm:spPr/>
    </dgm:pt>
    <dgm:pt modelId="{7408B13D-8688-834D-A95A-7627619FD9C2}">
      <dgm:prSet phldrT="[Text]" custT="1"/>
      <dgm:spPr/>
      <dgm:t>
        <a:bodyPr/>
        <a:lstStyle/>
        <a:p>
          <a:endParaRPr lang="en-US" sz="900" dirty="0">
            <a:solidFill>
              <a:schemeClr val="tx1"/>
            </a:solidFill>
            <a:latin typeface="Garamond" panose="02020404030301010803" pitchFamily="18" charset="0"/>
          </a:endParaRPr>
        </a:p>
      </dgm:t>
    </dgm:pt>
    <dgm:pt modelId="{8D236635-EA12-E941-BD9D-50373AC8782C}" type="parTrans" cxnId="{A3F3B527-9757-B049-B1DC-7C57AFDCCB84}">
      <dgm:prSet/>
      <dgm:spPr/>
    </dgm:pt>
    <dgm:pt modelId="{08144894-A271-6341-99E6-00B5041E10D7}" type="sibTrans" cxnId="{A3F3B527-9757-B049-B1DC-7C57AFDCCB84}">
      <dgm:prSet/>
      <dgm:spPr/>
    </dgm:pt>
    <dgm:pt modelId="{4A6DF091-F10F-AA47-9F39-3D55E7AD412E}">
      <dgm:prSet phldrT="[Text]" custT="1"/>
      <dgm:spPr/>
      <dgm:t>
        <a:bodyPr/>
        <a:lstStyle/>
        <a:p>
          <a:endParaRPr lang="en-US" sz="900" dirty="0">
            <a:solidFill>
              <a:schemeClr val="tx1"/>
            </a:solidFill>
            <a:latin typeface="Garamond" panose="02020404030301010803" pitchFamily="18" charset="0"/>
          </a:endParaRPr>
        </a:p>
      </dgm:t>
    </dgm:pt>
    <dgm:pt modelId="{3ED95BE0-9BA6-0945-956A-BED0604702D4}" type="parTrans" cxnId="{DB1345BD-0553-EE48-B0A6-C1D813AE0682}">
      <dgm:prSet/>
      <dgm:spPr/>
    </dgm:pt>
    <dgm:pt modelId="{B229CB39-AF8A-364B-AA51-ECFF10E44E3E}" type="sibTrans" cxnId="{DB1345BD-0553-EE48-B0A6-C1D813AE0682}">
      <dgm:prSet/>
      <dgm:spPr/>
    </dgm:pt>
    <dgm:pt modelId="{127D95B0-74C3-7243-8077-68F04CB42FD6}" type="pres">
      <dgm:prSet presAssocID="{8D012470-9226-114F-A614-D4ACD5B9FC6A}" presName="Name0" presStyleCnt="0">
        <dgm:presLayoutVars>
          <dgm:dir/>
          <dgm:animLvl val="lvl"/>
          <dgm:resizeHandles val="exact"/>
        </dgm:presLayoutVars>
      </dgm:prSet>
      <dgm:spPr/>
    </dgm:pt>
    <dgm:pt modelId="{7B4BE900-4953-5941-8FA4-0954CBAD7BCC}" type="pres">
      <dgm:prSet presAssocID="{8B3D2599-3B7E-8547-9E51-5F767A348361}" presName="composite" presStyleCnt="0"/>
      <dgm:spPr/>
    </dgm:pt>
    <dgm:pt modelId="{174A7BBF-9399-5A48-96CA-0DFBC6CDDE27}" type="pres">
      <dgm:prSet presAssocID="{8B3D2599-3B7E-8547-9E51-5F767A348361}" presName="parTx" presStyleLbl="alignNode1" presStyleIdx="0" presStyleCnt="3">
        <dgm:presLayoutVars>
          <dgm:chMax val="0"/>
          <dgm:chPref val="0"/>
          <dgm:bulletEnabled val="1"/>
        </dgm:presLayoutVars>
      </dgm:prSet>
      <dgm:spPr/>
    </dgm:pt>
    <dgm:pt modelId="{8886FBDC-A462-D243-9A71-B65958348FFC}" type="pres">
      <dgm:prSet presAssocID="{8B3D2599-3B7E-8547-9E51-5F767A348361}" presName="desTx" presStyleLbl="alignAccFollowNode1" presStyleIdx="0" presStyleCnt="3">
        <dgm:presLayoutVars>
          <dgm:bulletEnabled val="1"/>
        </dgm:presLayoutVars>
      </dgm:prSet>
      <dgm:spPr/>
    </dgm:pt>
    <dgm:pt modelId="{0F0B3229-0BBB-BB43-8B3F-34FF0BDF820D}" type="pres">
      <dgm:prSet presAssocID="{869A82EA-47D7-DB4B-9AE9-5B4DA2ED54D3}" presName="space" presStyleCnt="0"/>
      <dgm:spPr/>
    </dgm:pt>
    <dgm:pt modelId="{C92207CD-B6FF-CB42-A0B5-D4A09BFA1AEF}" type="pres">
      <dgm:prSet presAssocID="{99B7A469-AEAC-D64C-9C4E-13D433C90F70}" presName="composite" presStyleCnt="0"/>
      <dgm:spPr/>
    </dgm:pt>
    <dgm:pt modelId="{1D0A2F83-2AAD-D34C-AA34-843B942B77C4}" type="pres">
      <dgm:prSet presAssocID="{99B7A469-AEAC-D64C-9C4E-13D433C90F70}" presName="parTx" presStyleLbl="alignNode1" presStyleIdx="1" presStyleCnt="3">
        <dgm:presLayoutVars>
          <dgm:chMax val="0"/>
          <dgm:chPref val="0"/>
          <dgm:bulletEnabled val="1"/>
        </dgm:presLayoutVars>
      </dgm:prSet>
      <dgm:spPr/>
    </dgm:pt>
    <dgm:pt modelId="{425D2711-2FCA-0C4A-A620-41FAD5CB8649}" type="pres">
      <dgm:prSet presAssocID="{99B7A469-AEAC-D64C-9C4E-13D433C90F70}" presName="desTx" presStyleLbl="alignAccFollowNode1" presStyleIdx="1" presStyleCnt="3">
        <dgm:presLayoutVars>
          <dgm:bulletEnabled val="1"/>
        </dgm:presLayoutVars>
      </dgm:prSet>
      <dgm:spPr/>
    </dgm:pt>
    <dgm:pt modelId="{7E6E8362-388D-9F48-956F-CBFD71F89FC6}" type="pres">
      <dgm:prSet presAssocID="{31FFC405-4021-9D4C-B85D-BC3FDE43E194}" presName="space" presStyleCnt="0"/>
      <dgm:spPr/>
    </dgm:pt>
    <dgm:pt modelId="{62C9DA21-7CD9-4D47-B3CA-501818A23830}" type="pres">
      <dgm:prSet presAssocID="{A3D9968B-5FF3-2E42-BC04-FB34E78A8D41}" presName="composite" presStyleCnt="0"/>
      <dgm:spPr/>
    </dgm:pt>
    <dgm:pt modelId="{3993A00A-7091-1F4B-BAB2-EA69D4A7210F}" type="pres">
      <dgm:prSet presAssocID="{A3D9968B-5FF3-2E42-BC04-FB34E78A8D41}" presName="parTx" presStyleLbl="alignNode1" presStyleIdx="2" presStyleCnt="3">
        <dgm:presLayoutVars>
          <dgm:chMax val="0"/>
          <dgm:chPref val="0"/>
          <dgm:bulletEnabled val="1"/>
        </dgm:presLayoutVars>
      </dgm:prSet>
      <dgm:spPr/>
    </dgm:pt>
    <dgm:pt modelId="{FED76E38-B369-CA43-A011-C99EC23B2A8D}" type="pres">
      <dgm:prSet presAssocID="{A3D9968B-5FF3-2E42-BC04-FB34E78A8D41}" presName="desTx" presStyleLbl="alignAccFollowNode1" presStyleIdx="2" presStyleCnt="3">
        <dgm:presLayoutVars>
          <dgm:bulletEnabled val="1"/>
        </dgm:presLayoutVars>
      </dgm:prSet>
      <dgm:spPr/>
    </dgm:pt>
  </dgm:ptLst>
  <dgm:cxnLst>
    <dgm:cxn modelId="{DEC9580E-6B3E-6C45-8E8C-B51B623E6E6B}" type="presOf" srcId="{2DA75975-6073-2E4D-BFFF-026D10567FB1}" destId="{8886FBDC-A462-D243-9A71-B65958348FFC}" srcOrd="0" destOrd="0" presId="urn:microsoft.com/office/officeart/2005/8/layout/hList1"/>
    <dgm:cxn modelId="{0E9CB311-E8BB-9C43-AE37-1C919AFAEA39}" type="presOf" srcId="{B03064BB-8529-1544-8195-82EFD2C53BBA}" destId="{FED76E38-B369-CA43-A011-C99EC23B2A8D}" srcOrd="0" destOrd="0" presId="urn:microsoft.com/office/officeart/2005/8/layout/hList1"/>
    <dgm:cxn modelId="{7601AC16-960E-D346-95E7-2E5BA7D2CD22}" type="presOf" srcId="{CA4E1A94-AD85-4040-86E9-FC5CB2C83D39}" destId="{425D2711-2FCA-0C4A-A620-41FAD5CB8649}" srcOrd="0" destOrd="1" presId="urn:microsoft.com/office/officeart/2005/8/layout/hList1"/>
    <dgm:cxn modelId="{1FC46519-74A0-C243-B533-0DDC988B6AB8}" type="presOf" srcId="{7408B13D-8688-834D-A95A-7627619FD9C2}" destId="{FED76E38-B369-CA43-A011-C99EC23B2A8D}" srcOrd="0" destOrd="3" presId="urn:microsoft.com/office/officeart/2005/8/layout/hList1"/>
    <dgm:cxn modelId="{08F1F219-8BA0-5040-B221-9C7DEB58981C}" type="presOf" srcId="{61CB9207-0F2F-644D-90B4-187C62FCBDD4}" destId="{8886FBDC-A462-D243-9A71-B65958348FFC}" srcOrd="0" destOrd="5" presId="urn:microsoft.com/office/officeart/2005/8/layout/hList1"/>
    <dgm:cxn modelId="{399BF41C-5EC4-1B43-A435-540A3200DBB5}" type="presOf" srcId="{8D2E76B6-BA4C-A945-8970-E29B13FBACEF}" destId="{425D2711-2FCA-0C4A-A620-41FAD5CB8649}" srcOrd="0" destOrd="4" presId="urn:microsoft.com/office/officeart/2005/8/layout/hList1"/>
    <dgm:cxn modelId="{1076571D-E542-B84E-80D0-82FA4AA0525E}" type="presOf" srcId="{176B1DF8-27F2-E445-B78A-BBC9C1A3279B}" destId="{8886FBDC-A462-D243-9A71-B65958348FFC}" srcOrd="0" destOrd="2" presId="urn:microsoft.com/office/officeart/2005/8/layout/hList1"/>
    <dgm:cxn modelId="{A3F3B527-9757-B049-B1DC-7C57AFDCCB84}" srcId="{A3D9968B-5FF3-2E42-BC04-FB34E78A8D41}" destId="{7408B13D-8688-834D-A95A-7627619FD9C2}" srcOrd="3" destOrd="0" parTransId="{8D236635-EA12-E941-BD9D-50373AC8782C}" sibTransId="{08144894-A271-6341-99E6-00B5041E10D7}"/>
    <dgm:cxn modelId="{A2774029-3C0C-1E4E-8BF3-AE6574B5B862}" srcId="{99B7A469-AEAC-D64C-9C4E-13D433C90F70}" destId="{199720E5-5747-EB45-BE69-BACFA93222EA}" srcOrd="3" destOrd="0" parTransId="{53C11011-7F85-0C40-9BCF-1881827DC62E}" sibTransId="{43BF82E4-503E-144A-8555-D1427AF43D32}"/>
    <dgm:cxn modelId="{4DDC092C-7E9D-CC49-853A-92CD0CCBDC14}" srcId="{8B3D2599-3B7E-8547-9E51-5F767A348361}" destId="{2DA75975-6073-2E4D-BFFF-026D10567FB1}" srcOrd="0" destOrd="0" parTransId="{6D69EF07-BD54-CD4C-A0FE-CC5AA2EFA0A3}" sibTransId="{7E8C1405-08C1-C04F-AA56-CCE392DC1367}"/>
    <dgm:cxn modelId="{E172E532-D553-0548-8E4B-3B26654D3883}" srcId="{99B7A469-AEAC-D64C-9C4E-13D433C90F70}" destId="{07EFF3E1-21A3-5749-8897-A643E6DDD0E0}" srcOrd="0" destOrd="0" parTransId="{04646F30-8F64-F145-B685-680600FC888A}" sibTransId="{FB24207F-6B94-A145-A250-67148FCDDB73}"/>
    <dgm:cxn modelId="{87CE3134-4504-9442-B9B1-AC07C00A63A5}" type="presOf" srcId="{99B7A469-AEAC-D64C-9C4E-13D433C90F70}" destId="{1D0A2F83-2AAD-D34C-AA34-843B942B77C4}" srcOrd="0" destOrd="0" presId="urn:microsoft.com/office/officeart/2005/8/layout/hList1"/>
    <dgm:cxn modelId="{F00F8836-ED17-9E41-820E-BC1180DF0995}" type="presOf" srcId="{4CA229C2-03CE-FE47-A433-A6643BD7937E}" destId="{FED76E38-B369-CA43-A011-C99EC23B2A8D}" srcOrd="0" destOrd="6" presId="urn:microsoft.com/office/officeart/2005/8/layout/hList1"/>
    <dgm:cxn modelId="{B51B9E3E-CA00-1C4D-A7D7-8048B9BB7D09}" srcId="{99B7A469-AEAC-D64C-9C4E-13D433C90F70}" destId="{73160197-98C2-D540-A911-AF8905056BD0}" srcOrd="2" destOrd="0" parTransId="{E58DC7EA-043B-2048-BFDA-47FC77D72B7F}" sibTransId="{85A749C3-0296-634F-AFC5-BF21EE8C8D27}"/>
    <dgm:cxn modelId="{26121A48-43EE-4C4E-9B7F-1F67A65623AA}" type="presOf" srcId="{C1512299-8695-1E4A-8F16-94798D6E6A56}" destId="{8886FBDC-A462-D243-9A71-B65958348FFC}" srcOrd="0" destOrd="6" presId="urn:microsoft.com/office/officeart/2005/8/layout/hList1"/>
    <dgm:cxn modelId="{829E0649-6954-AB45-B64C-C3F3B4085B49}" srcId="{8B3D2599-3B7E-8547-9E51-5F767A348361}" destId="{42CA73CD-DAC7-E546-B58D-1EB3E409E71E}" srcOrd="1" destOrd="0" parTransId="{7D553468-E3C9-144A-85CC-8CA238D81061}" sibTransId="{0D83F4CC-F52E-384C-A455-D0346D88A4A9}"/>
    <dgm:cxn modelId="{1A006A4A-9272-6843-A145-AA0D4A99E312}" type="presOf" srcId="{8B3D2599-3B7E-8547-9E51-5F767A348361}" destId="{174A7BBF-9399-5A48-96CA-0DFBC6CDDE27}" srcOrd="0" destOrd="0" presId="urn:microsoft.com/office/officeart/2005/8/layout/hList1"/>
    <dgm:cxn modelId="{961ADE58-8B28-A14B-979F-49DE447F3C35}" srcId="{8D012470-9226-114F-A614-D4ACD5B9FC6A}" destId="{99B7A469-AEAC-D64C-9C4E-13D433C90F70}" srcOrd="1" destOrd="0" parTransId="{17DB7600-9C77-0B40-A4F6-219D176403AF}" sibTransId="{31FFC405-4021-9D4C-B85D-BC3FDE43E194}"/>
    <dgm:cxn modelId="{375E4F5B-208D-1A49-98A9-3ADE45E40906}" srcId="{8D012470-9226-114F-A614-D4ACD5B9FC6A}" destId="{A3D9968B-5FF3-2E42-BC04-FB34E78A8D41}" srcOrd="2" destOrd="0" parTransId="{48159D31-1995-BE4A-BC99-808AF354210E}" sibTransId="{2D34CD92-D737-494B-845D-00D55517C02C}"/>
    <dgm:cxn modelId="{D889A55F-30E9-224D-8F7D-D6575284BA38}" type="presOf" srcId="{42CA73CD-DAC7-E546-B58D-1EB3E409E71E}" destId="{8886FBDC-A462-D243-9A71-B65958348FFC}" srcOrd="0" destOrd="1" presId="urn:microsoft.com/office/officeart/2005/8/layout/hList1"/>
    <dgm:cxn modelId="{6642636F-3F17-CA47-9AB9-D7E63867BD7A}" type="presOf" srcId="{A3D9968B-5FF3-2E42-BC04-FB34E78A8D41}" destId="{3993A00A-7091-1F4B-BAB2-EA69D4A7210F}" srcOrd="0" destOrd="0" presId="urn:microsoft.com/office/officeart/2005/8/layout/hList1"/>
    <dgm:cxn modelId="{2D901676-475B-F242-BD15-424087D1689D}" type="presOf" srcId="{8D012470-9226-114F-A614-D4ACD5B9FC6A}" destId="{127D95B0-74C3-7243-8077-68F04CB42FD6}" srcOrd="0" destOrd="0" presId="urn:microsoft.com/office/officeart/2005/8/layout/hList1"/>
    <dgm:cxn modelId="{DC7D2884-851D-AE47-AD7E-21D60E902397}" type="presOf" srcId="{199720E5-5747-EB45-BE69-BACFA93222EA}" destId="{425D2711-2FCA-0C4A-A620-41FAD5CB8649}" srcOrd="0" destOrd="3" presId="urn:microsoft.com/office/officeart/2005/8/layout/hList1"/>
    <dgm:cxn modelId="{9BE41F85-655A-2943-B77B-40381F235EA1}" type="presOf" srcId="{4A6DF091-F10F-AA47-9F39-3D55E7AD412E}" destId="{FED76E38-B369-CA43-A011-C99EC23B2A8D}" srcOrd="0" destOrd="5" presId="urn:microsoft.com/office/officeart/2005/8/layout/hList1"/>
    <dgm:cxn modelId="{52E3208C-7AA5-6649-B9BF-686AB169FB2D}" srcId="{A3D9968B-5FF3-2E42-BC04-FB34E78A8D41}" destId="{C74533E8-7D76-0B4C-A79A-EE6FB264D5D8}" srcOrd="4" destOrd="0" parTransId="{42089DA6-9C9D-FA4D-8A7C-CE5FE884F133}" sibTransId="{5E66EA38-1721-2F47-9C7F-4919C6C90AF3}"/>
    <dgm:cxn modelId="{B0651F94-A25D-C248-B2C7-E52C3706131E}" type="presOf" srcId="{C74533E8-7D76-0B4C-A79A-EE6FB264D5D8}" destId="{FED76E38-B369-CA43-A011-C99EC23B2A8D}" srcOrd="0" destOrd="4" presId="urn:microsoft.com/office/officeart/2005/8/layout/hList1"/>
    <dgm:cxn modelId="{2F147F9A-8E49-1242-8076-1FC9BAFC3502}" srcId="{99B7A469-AEAC-D64C-9C4E-13D433C90F70}" destId="{E3597C7D-80FB-C54D-A877-50F5F7E4679B}" srcOrd="6" destOrd="0" parTransId="{A34B4491-7FFC-5E4C-94B0-0AB8DA481C87}" sibTransId="{CAED7C5A-E60D-0343-96F4-4DAD5FB35806}"/>
    <dgm:cxn modelId="{647FE49F-2DDB-364C-8C93-2E5F24AF621B}" type="presOf" srcId="{E3597C7D-80FB-C54D-A877-50F5F7E4679B}" destId="{425D2711-2FCA-0C4A-A620-41FAD5CB8649}" srcOrd="0" destOrd="6" presId="urn:microsoft.com/office/officeart/2005/8/layout/hList1"/>
    <dgm:cxn modelId="{357816A2-B9D2-A64A-8F78-4843CA426B57}" type="presOf" srcId="{6ABFA10D-3E10-1F4B-8FF6-2A7BBF1B6890}" destId="{8886FBDC-A462-D243-9A71-B65958348FFC}" srcOrd="0" destOrd="4" presId="urn:microsoft.com/office/officeart/2005/8/layout/hList1"/>
    <dgm:cxn modelId="{684161A5-86E6-D644-ABC7-0B434C74F4C5}" srcId="{8B3D2599-3B7E-8547-9E51-5F767A348361}" destId="{61CB9207-0F2F-644D-90B4-187C62FCBDD4}" srcOrd="5" destOrd="0" parTransId="{7D9C2B32-EEA1-EF42-929B-0FE0911B3382}" sibTransId="{42B022EF-7483-FD41-BB2F-2580ACAED293}"/>
    <dgm:cxn modelId="{734B52A9-BB89-A549-98A2-2AD821DB8C4F}" srcId="{8D012470-9226-114F-A614-D4ACD5B9FC6A}" destId="{8B3D2599-3B7E-8547-9E51-5F767A348361}" srcOrd="0" destOrd="0" parTransId="{243881EE-5FF0-894B-991A-E48A367888ED}" sibTransId="{869A82EA-47D7-DB4B-9AE9-5B4DA2ED54D3}"/>
    <dgm:cxn modelId="{0B94ABA9-548C-2C4D-AC5B-AAC339D06499}" srcId="{8B3D2599-3B7E-8547-9E51-5F767A348361}" destId="{C1512299-8695-1E4A-8F16-94798D6E6A56}" srcOrd="6" destOrd="0" parTransId="{7082568B-3EB9-B644-840F-226358C47586}" sibTransId="{C08F8879-9266-A74C-969B-F9180D0C34EF}"/>
    <dgm:cxn modelId="{3753B0AB-3B2E-FE4F-BD61-9F1C22B7A004}" srcId="{99B7A469-AEAC-D64C-9C4E-13D433C90F70}" destId="{CA4E1A94-AD85-4040-86E9-FC5CB2C83D39}" srcOrd="1" destOrd="0" parTransId="{814B26A8-3CC7-CF42-B047-18D9CE7BC660}" sibTransId="{4FDA14BA-5FAF-6443-95F5-C039BA43A449}"/>
    <dgm:cxn modelId="{5AD400B2-C481-9A48-95BF-8934F5BA74BE}" srcId="{8B3D2599-3B7E-8547-9E51-5F767A348361}" destId="{6ABFA10D-3E10-1F4B-8FF6-2A7BBF1B6890}" srcOrd="4" destOrd="0" parTransId="{145173AA-8A37-A44B-899F-5E4D5C520333}" sibTransId="{0B537CE3-B921-5544-B85A-E52A9C1D69B8}"/>
    <dgm:cxn modelId="{4EEABFB4-F119-104D-B1D6-3A6B772DC119}" type="presOf" srcId="{59D5C308-C135-E24F-8F2B-C43245FF3B97}" destId="{425D2711-2FCA-0C4A-A620-41FAD5CB8649}" srcOrd="0" destOrd="5" presId="urn:microsoft.com/office/officeart/2005/8/layout/hList1"/>
    <dgm:cxn modelId="{DB1345BD-0553-EE48-B0A6-C1D813AE0682}" srcId="{A3D9968B-5FF3-2E42-BC04-FB34E78A8D41}" destId="{4A6DF091-F10F-AA47-9F39-3D55E7AD412E}" srcOrd="5" destOrd="0" parTransId="{3ED95BE0-9BA6-0945-956A-BED0604702D4}" sibTransId="{B229CB39-AF8A-364B-AA51-ECFF10E44E3E}"/>
    <dgm:cxn modelId="{2F1FA2BE-1BFD-6344-842A-58A3267C9BAA}" srcId="{99B7A469-AEAC-D64C-9C4E-13D433C90F70}" destId="{8D2E76B6-BA4C-A945-8970-E29B13FBACEF}" srcOrd="4" destOrd="0" parTransId="{BD3B4F1F-633B-E740-BB93-FE44CB6E96B6}" sibTransId="{D480BEEB-9355-904F-B258-EBB7182BC49A}"/>
    <dgm:cxn modelId="{CEE010C1-7B5B-BB4A-BF81-EF2BB85D647F}" srcId="{A3D9968B-5FF3-2E42-BC04-FB34E78A8D41}" destId="{78E2F1E8-7695-1A40-91F1-B4C97B3F44AF}" srcOrd="2" destOrd="0" parTransId="{232FFF05-1D9C-524E-BFEA-A094E6FB9217}" sibTransId="{E8CCCEE6-B1B1-1E49-8C9B-C474EE8FDAA6}"/>
    <dgm:cxn modelId="{5FB717C3-03FD-8F42-A7C8-6F145589DCE4}" srcId="{A3D9968B-5FF3-2E42-BC04-FB34E78A8D41}" destId="{0582BCB8-5C56-4B40-B542-21BB6BB85BD2}" srcOrd="1" destOrd="0" parTransId="{67C6F8A8-C7A5-8F4A-8BC5-6461D19EEBE2}" sibTransId="{81C7E2CA-E24C-5748-BAF7-306E10445F88}"/>
    <dgm:cxn modelId="{4EBB4CCE-9446-A34F-AEF5-7AFFD7909402}" srcId="{A3D9968B-5FF3-2E42-BC04-FB34E78A8D41}" destId="{B03064BB-8529-1544-8195-82EFD2C53BBA}" srcOrd="0" destOrd="0" parTransId="{382C8A5B-541B-1D4B-9B0B-13245564FA29}" sibTransId="{B7480ACA-2BD3-544E-90AB-A85A1A665F7B}"/>
    <dgm:cxn modelId="{659105D0-93B6-BA41-B7DD-04300AC8460F}" srcId="{8B3D2599-3B7E-8547-9E51-5F767A348361}" destId="{176B1DF8-27F2-E445-B78A-BBC9C1A3279B}" srcOrd="2" destOrd="0" parTransId="{BD56BE42-D68D-3447-B8B9-7B801BA6DBB9}" sibTransId="{8211F97F-FF10-9B45-8D08-23F062F6CDD2}"/>
    <dgm:cxn modelId="{26D898D0-234F-154F-BC98-CD9F90B14671}" type="presOf" srcId="{AB1D12A4-241C-124B-8117-5A6C4BCF8018}" destId="{8886FBDC-A462-D243-9A71-B65958348FFC}" srcOrd="0" destOrd="3" presId="urn:microsoft.com/office/officeart/2005/8/layout/hList1"/>
    <dgm:cxn modelId="{F50175DD-81D6-D340-BB06-9181BCE3441D}" type="presOf" srcId="{78E2F1E8-7695-1A40-91F1-B4C97B3F44AF}" destId="{FED76E38-B369-CA43-A011-C99EC23B2A8D}" srcOrd="0" destOrd="2" presId="urn:microsoft.com/office/officeart/2005/8/layout/hList1"/>
    <dgm:cxn modelId="{8B5634E0-1E1B-754A-BF96-35CD62FA998B}" type="presOf" srcId="{73160197-98C2-D540-A911-AF8905056BD0}" destId="{425D2711-2FCA-0C4A-A620-41FAD5CB8649}" srcOrd="0" destOrd="2" presId="urn:microsoft.com/office/officeart/2005/8/layout/hList1"/>
    <dgm:cxn modelId="{1C02B8E2-47FC-E948-B758-F0126DB5975B}" srcId="{8B3D2599-3B7E-8547-9E51-5F767A348361}" destId="{AB1D12A4-241C-124B-8117-5A6C4BCF8018}" srcOrd="3" destOrd="0" parTransId="{2813D22C-CED9-F748-ACE0-02F2FE0C868D}" sibTransId="{759E24F4-304C-BD4B-BC7E-9C2D2BD4408B}"/>
    <dgm:cxn modelId="{5721BBE7-A9BB-9842-B0F9-CBFB9162A2EF}" srcId="{99B7A469-AEAC-D64C-9C4E-13D433C90F70}" destId="{59D5C308-C135-E24F-8F2B-C43245FF3B97}" srcOrd="5" destOrd="0" parTransId="{850D6A1F-4CFA-ED44-87D8-8619417A0386}" sibTransId="{6274126A-555E-8341-BD43-D957BFA23624}"/>
    <dgm:cxn modelId="{FE026CE8-75C7-F44F-A7AE-4AA39AC500F5}" type="presOf" srcId="{0582BCB8-5C56-4B40-B542-21BB6BB85BD2}" destId="{FED76E38-B369-CA43-A011-C99EC23B2A8D}" srcOrd="0" destOrd="1" presId="urn:microsoft.com/office/officeart/2005/8/layout/hList1"/>
    <dgm:cxn modelId="{55C5F8FD-BF88-964B-86A0-2B020DD8E0B3}" srcId="{A3D9968B-5FF3-2E42-BC04-FB34E78A8D41}" destId="{4CA229C2-03CE-FE47-A433-A6643BD7937E}" srcOrd="6" destOrd="0" parTransId="{52F5B50D-0D85-8E4A-B8A3-EC1A834CA29D}" sibTransId="{63F927AB-4116-6849-8737-08DB7003542F}"/>
    <dgm:cxn modelId="{FFD2A6FE-DE0B-7540-802B-7C4D143463C8}" type="presOf" srcId="{07EFF3E1-21A3-5749-8897-A643E6DDD0E0}" destId="{425D2711-2FCA-0C4A-A620-41FAD5CB8649}" srcOrd="0" destOrd="0" presId="urn:microsoft.com/office/officeart/2005/8/layout/hList1"/>
    <dgm:cxn modelId="{87CE6F01-BEE8-0D44-8879-398C9B8DBFAB}" type="presParOf" srcId="{127D95B0-74C3-7243-8077-68F04CB42FD6}" destId="{7B4BE900-4953-5941-8FA4-0954CBAD7BCC}" srcOrd="0" destOrd="0" presId="urn:microsoft.com/office/officeart/2005/8/layout/hList1"/>
    <dgm:cxn modelId="{D974409D-7164-6844-B504-B2860E85992A}" type="presParOf" srcId="{7B4BE900-4953-5941-8FA4-0954CBAD7BCC}" destId="{174A7BBF-9399-5A48-96CA-0DFBC6CDDE27}" srcOrd="0" destOrd="0" presId="urn:microsoft.com/office/officeart/2005/8/layout/hList1"/>
    <dgm:cxn modelId="{67575AA4-BDDD-3E4E-8208-CC7792BDB5E8}" type="presParOf" srcId="{7B4BE900-4953-5941-8FA4-0954CBAD7BCC}" destId="{8886FBDC-A462-D243-9A71-B65958348FFC}" srcOrd="1" destOrd="0" presId="urn:microsoft.com/office/officeart/2005/8/layout/hList1"/>
    <dgm:cxn modelId="{93E5E8C9-6724-8E4E-AF2A-FF0C7AFAD613}" type="presParOf" srcId="{127D95B0-74C3-7243-8077-68F04CB42FD6}" destId="{0F0B3229-0BBB-BB43-8B3F-34FF0BDF820D}" srcOrd="1" destOrd="0" presId="urn:microsoft.com/office/officeart/2005/8/layout/hList1"/>
    <dgm:cxn modelId="{311F581D-8113-CB44-832B-DD30E1F7EB6C}" type="presParOf" srcId="{127D95B0-74C3-7243-8077-68F04CB42FD6}" destId="{C92207CD-B6FF-CB42-A0B5-D4A09BFA1AEF}" srcOrd="2" destOrd="0" presId="urn:microsoft.com/office/officeart/2005/8/layout/hList1"/>
    <dgm:cxn modelId="{A8924BCB-E962-8340-A645-11C41F607511}" type="presParOf" srcId="{C92207CD-B6FF-CB42-A0B5-D4A09BFA1AEF}" destId="{1D0A2F83-2AAD-D34C-AA34-843B942B77C4}" srcOrd="0" destOrd="0" presId="urn:microsoft.com/office/officeart/2005/8/layout/hList1"/>
    <dgm:cxn modelId="{2B3EAAEC-E8C2-0948-AD0C-1F17EBE7EDE6}" type="presParOf" srcId="{C92207CD-B6FF-CB42-A0B5-D4A09BFA1AEF}" destId="{425D2711-2FCA-0C4A-A620-41FAD5CB8649}" srcOrd="1" destOrd="0" presId="urn:microsoft.com/office/officeart/2005/8/layout/hList1"/>
    <dgm:cxn modelId="{57498F0D-BA53-474E-9A6A-A0739F9A5955}" type="presParOf" srcId="{127D95B0-74C3-7243-8077-68F04CB42FD6}" destId="{7E6E8362-388D-9F48-956F-CBFD71F89FC6}" srcOrd="3" destOrd="0" presId="urn:microsoft.com/office/officeart/2005/8/layout/hList1"/>
    <dgm:cxn modelId="{C2B41A51-A670-E54C-8AD1-89A90FBB7576}" type="presParOf" srcId="{127D95B0-74C3-7243-8077-68F04CB42FD6}" destId="{62C9DA21-7CD9-4D47-B3CA-501818A23830}" srcOrd="4" destOrd="0" presId="urn:microsoft.com/office/officeart/2005/8/layout/hList1"/>
    <dgm:cxn modelId="{7C08367A-2EBA-FE46-8DF7-81A4F8418E97}" type="presParOf" srcId="{62C9DA21-7CD9-4D47-B3CA-501818A23830}" destId="{3993A00A-7091-1F4B-BAB2-EA69D4A7210F}" srcOrd="0" destOrd="0" presId="urn:microsoft.com/office/officeart/2005/8/layout/hList1"/>
    <dgm:cxn modelId="{8E8DA953-54DB-6045-9C2D-B5425C6BD147}" type="presParOf" srcId="{62C9DA21-7CD9-4D47-B3CA-501818A23830}" destId="{FED76E38-B369-CA43-A011-C99EC23B2A8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669C3E-88DC-B744-ABA4-BAAD61092E1A}" type="doc">
      <dgm:prSet loTypeId="urn:microsoft.com/office/officeart/2005/8/layout/process5" loCatId="icon" qsTypeId="urn:microsoft.com/office/officeart/2005/8/quickstyle/simple1" qsCatId="simple" csTypeId="urn:microsoft.com/office/officeart/2005/8/colors/accent3_2" csCatId="accent3" phldr="1"/>
      <dgm:spPr/>
      <dgm:t>
        <a:bodyPr/>
        <a:lstStyle/>
        <a:p>
          <a:endParaRPr lang="en-US"/>
        </a:p>
      </dgm:t>
    </dgm:pt>
    <dgm:pt modelId="{6A366E78-9058-1F4D-BFDB-8F09FEF223D6}">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Informal community expertise</a:t>
          </a:r>
        </a:p>
      </dgm:t>
    </dgm:pt>
    <dgm:pt modelId="{5665AF1C-8553-854C-850D-7BC4242A6C7A}" type="parTrans" cxnId="{C4B78378-E22F-584D-A7BD-8EA5CDF0C735}">
      <dgm:prSet/>
      <dgm:spPr/>
      <dgm:t>
        <a:bodyPr/>
        <a:lstStyle/>
        <a:p>
          <a:endParaRPr lang="en-US" sz="2000">
            <a:solidFill>
              <a:schemeClr val="tx1"/>
            </a:solidFill>
            <a:latin typeface="Garamond" panose="02020404030301010803" pitchFamily="18" charset="0"/>
          </a:endParaRPr>
        </a:p>
      </dgm:t>
    </dgm:pt>
    <dgm:pt modelId="{885E9D8F-B8E9-1843-B5E4-D14E7040B8E4}" type="sibTrans" cxnId="{C4B78378-E22F-584D-A7BD-8EA5CDF0C735}">
      <dgm:prSet/>
      <dgm:spPr/>
      <dgm:t>
        <a:bodyPr/>
        <a:lstStyle/>
        <a:p>
          <a:endParaRPr lang="en-US" sz="2000">
            <a:solidFill>
              <a:schemeClr val="tx1"/>
            </a:solidFill>
            <a:latin typeface="Garamond" panose="02020404030301010803" pitchFamily="18" charset="0"/>
          </a:endParaRPr>
        </a:p>
      </dgm:t>
    </dgm:pt>
    <dgm:pt modelId="{BD27590F-F830-2146-840C-BAA9DF977BDE}">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Shared Spaces (1 </a:t>
          </a:r>
          <a:r>
            <a:rPr lang="en-US" sz="1600" dirty="0">
              <a:solidFill>
                <a:schemeClr val="tx1"/>
              </a:solidFill>
              <a:latin typeface="Garamond" panose="02020404030301010803" pitchFamily="18" charset="0"/>
            </a:rPr>
            <a:t>&amp;</a:t>
          </a:r>
          <a:r>
            <a:rPr lang="en-US" sz="2000" dirty="0">
              <a:solidFill>
                <a:schemeClr val="tx1"/>
              </a:solidFill>
              <a:latin typeface="Garamond" panose="02020404030301010803" pitchFamily="18" charset="0"/>
            </a:rPr>
            <a:t> 2) </a:t>
          </a:r>
        </a:p>
      </dgm:t>
    </dgm:pt>
    <dgm:pt modelId="{29423FC1-5233-B143-818A-17BE116BB219}" type="parTrans" cxnId="{60458188-5C1A-4B42-BC17-B5ECB6B1F774}">
      <dgm:prSet/>
      <dgm:spPr/>
      <dgm:t>
        <a:bodyPr/>
        <a:lstStyle/>
        <a:p>
          <a:endParaRPr lang="en-US" sz="2000">
            <a:solidFill>
              <a:schemeClr val="tx1"/>
            </a:solidFill>
            <a:latin typeface="Garamond" panose="02020404030301010803" pitchFamily="18" charset="0"/>
          </a:endParaRPr>
        </a:p>
      </dgm:t>
    </dgm:pt>
    <dgm:pt modelId="{CDE4E14F-C464-FA4C-BC25-40FC081B3668}" type="sibTrans" cxnId="{60458188-5C1A-4B42-BC17-B5ECB6B1F774}">
      <dgm:prSet/>
      <dgm:spPr/>
      <dgm:t>
        <a:bodyPr/>
        <a:lstStyle/>
        <a:p>
          <a:endParaRPr lang="en-US" sz="2000">
            <a:solidFill>
              <a:schemeClr val="tx1"/>
            </a:solidFill>
            <a:latin typeface="Garamond" panose="02020404030301010803" pitchFamily="18" charset="0"/>
          </a:endParaRPr>
        </a:p>
      </dgm:t>
    </dgm:pt>
    <dgm:pt modelId="{27B2E20D-F5C4-A94D-83BC-97BCB472FA3F}">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COVID Community Response Fund</a:t>
          </a:r>
        </a:p>
      </dgm:t>
    </dgm:pt>
    <dgm:pt modelId="{AB901A4F-3DC8-D046-A8FE-6353882AFDA1}" type="parTrans" cxnId="{814BEC75-4176-7843-884F-3776C663E0F2}">
      <dgm:prSet/>
      <dgm:spPr/>
      <dgm:t>
        <a:bodyPr/>
        <a:lstStyle/>
        <a:p>
          <a:endParaRPr lang="en-US" sz="2000">
            <a:solidFill>
              <a:schemeClr val="tx1"/>
            </a:solidFill>
            <a:latin typeface="Garamond" panose="02020404030301010803" pitchFamily="18" charset="0"/>
          </a:endParaRPr>
        </a:p>
      </dgm:t>
    </dgm:pt>
    <dgm:pt modelId="{B6E30FFF-D2C2-B249-84AA-62AA009A6F6C}" type="sibTrans" cxnId="{814BEC75-4176-7843-884F-3776C663E0F2}">
      <dgm:prSet/>
      <dgm:spPr/>
      <dgm:t>
        <a:bodyPr/>
        <a:lstStyle/>
        <a:p>
          <a:endParaRPr lang="en-US" sz="2000">
            <a:solidFill>
              <a:schemeClr val="tx1"/>
            </a:solidFill>
            <a:latin typeface="Garamond" panose="02020404030301010803" pitchFamily="18" charset="0"/>
          </a:endParaRPr>
        </a:p>
      </dgm:t>
    </dgm:pt>
    <dgm:pt modelId="{DB1CAB76-5AB6-424C-A8C3-75FC2D083091}">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1</a:t>
          </a:r>
          <a:r>
            <a:rPr lang="en-US" sz="2000" baseline="30000" dirty="0">
              <a:solidFill>
                <a:schemeClr val="tx1"/>
              </a:solidFill>
              <a:latin typeface="Garamond" panose="02020404030301010803" pitchFamily="18" charset="0"/>
            </a:rPr>
            <a:t>st</a:t>
          </a:r>
          <a:r>
            <a:rPr lang="en-US" sz="2000" dirty="0">
              <a:solidFill>
                <a:schemeClr val="tx1"/>
              </a:solidFill>
              <a:latin typeface="Garamond" panose="02020404030301010803" pitchFamily="18" charset="0"/>
            </a:rPr>
            <a:t> Collaborative (Disability organizations)</a:t>
          </a:r>
        </a:p>
      </dgm:t>
    </dgm:pt>
    <dgm:pt modelId="{7B3764FC-7DD4-9843-8B3F-07F5866E9601}" type="parTrans" cxnId="{D6728890-859A-E043-8B9E-9F1C556E0A1E}">
      <dgm:prSet/>
      <dgm:spPr/>
      <dgm:t>
        <a:bodyPr/>
        <a:lstStyle/>
        <a:p>
          <a:endParaRPr lang="en-US" sz="2000">
            <a:solidFill>
              <a:schemeClr val="tx1"/>
            </a:solidFill>
            <a:latin typeface="Garamond" panose="02020404030301010803" pitchFamily="18" charset="0"/>
          </a:endParaRPr>
        </a:p>
      </dgm:t>
    </dgm:pt>
    <dgm:pt modelId="{966EB818-E546-5242-9339-EC7E290ABA22}" type="sibTrans" cxnId="{D6728890-859A-E043-8B9E-9F1C556E0A1E}">
      <dgm:prSet/>
      <dgm:spPr/>
      <dgm:t>
        <a:bodyPr/>
        <a:lstStyle/>
        <a:p>
          <a:endParaRPr lang="en-US" sz="2000">
            <a:solidFill>
              <a:schemeClr val="tx1"/>
            </a:solidFill>
            <a:latin typeface="Garamond" panose="02020404030301010803" pitchFamily="18" charset="0"/>
          </a:endParaRPr>
        </a:p>
      </dgm:t>
    </dgm:pt>
    <dgm:pt modelId="{75EE8C69-5877-5A4B-A70A-0329621648D4}">
      <dgm:prSet phldrT="[Tex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2021 – 2025 Strategic Plan</a:t>
          </a:r>
        </a:p>
      </dgm:t>
    </dgm:pt>
    <dgm:pt modelId="{27978B58-D858-474E-9418-1F75496365B4}" type="parTrans" cxnId="{666C8E0B-E5D1-A348-ACAB-F74BFEEAF494}">
      <dgm:prSet/>
      <dgm:spPr/>
      <dgm:t>
        <a:bodyPr/>
        <a:lstStyle/>
        <a:p>
          <a:endParaRPr lang="en-US" sz="2000">
            <a:solidFill>
              <a:schemeClr val="tx1"/>
            </a:solidFill>
            <a:latin typeface="Garamond" panose="02020404030301010803" pitchFamily="18" charset="0"/>
          </a:endParaRPr>
        </a:p>
      </dgm:t>
    </dgm:pt>
    <dgm:pt modelId="{74A55C23-BA48-374A-A587-E404E4B5C7E6}" type="sibTrans" cxnId="{666C8E0B-E5D1-A348-ACAB-F74BFEEAF494}">
      <dgm:prSet/>
      <dgm:spPr/>
      <dgm:t>
        <a:bodyPr/>
        <a:lstStyle/>
        <a:p>
          <a:endParaRPr lang="en-US" sz="2000">
            <a:solidFill>
              <a:schemeClr val="tx1"/>
            </a:solidFill>
            <a:latin typeface="Garamond" panose="02020404030301010803" pitchFamily="18" charset="0"/>
          </a:endParaRPr>
        </a:p>
      </dgm:t>
    </dgm:pt>
    <dgm:pt modelId="{151174A7-1FF8-F741-9811-DDFFD1F6CE73}">
      <dgm:prSet phldrT="[Text]" custT="1"/>
      <dgm:spPr/>
      <dgm:t>
        <a:bodyPr/>
        <a:lstStyle/>
        <a:p>
          <a:r>
            <a:rPr lang="en-US" sz="2000" dirty="0">
              <a:solidFill>
                <a:schemeClr val="tx1"/>
              </a:solidFill>
              <a:latin typeface="Garamond" panose="02020404030301010803" pitchFamily="18" charset="0"/>
            </a:rPr>
            <a:t>Listening Sessions</a:t>
          </a:r>
        </a:p>
      </dgm:t>
    </dgm:pt>
    <dgm:pt modelId="{AC9CD5B7-4D76-E544-8AFE-2D4C65157402}" type="parTrans" cxnId="{B7526728-1F4A-574A-8FCC-F2815398635B}">
      <dgm:prSet/>
      <dgm:spPr/>
      <dgm:t>
        <a:bodyPr/>
        <a:lstStyle/>
        <a:p>
          <a:endParaRPr lang="en-US" sz="2000">
            <a:solidFill>
              <a:schemeClr val="tx1"/>
            </a:solidFill>
            <a:latin typeface="Garamond" panose="02020404030301010803" pitchFamily="18" charset="0"/>
          </a:endParaRPr>
        </a:p>
      </dgm:t>
    </dgm:pt>
    <dgm:pt modelId="{F5071721-7959-7C4F-B98E-D9B2DA7BA02D}" type="sibTrans" cxnId="{B7526728-1F4A-574A-8FCC-F2815398635B}">
      <dgm:prSet/>
      <dgm:spPr/>
      <dgm:t>
        <a:bodyPr/>
        <a:lstStyle/>
        <a:p>
          <a:endParaRPr lang="en-US" sz="2000">
            <a:solidFill>
              <a:schemeClr val="tx1"/>
            </a:solidFill>
            <a:latin typeface="Garamond" panose="02020404030301010803" pitchFamily="18" charset="0"/>
          </a:endParaRPr>
        </a:p>
      </dgm:t>
    </dgm:pt>
    <dgm:pt modelId="{D74D3DF5-B542-B944-9AFF-3DF6FF874724}">
      <dgm:prSet phldrT="[Text]" custT="1"/>
      <dgm:spPr/>
      <dgm:t>
        <a:bodyPr/>
        <a:lstStyle/>
        <a:p>
          <a:r>
            <a:rPr lang="en-US" sz="2000" dirty="0">
              <a:solidFill>
                <a:schemeClr val="tx1"/>
              </a:solidFill>
              <a:latin typeface="Garamond" panose="02020404030301010803" pitchFamily="18" charset="0"/>
            </a:rPr>
            <a:t>Consultant</a:t>
          </a:r>
          <a:r>
            <a:rPr lang="en-US" sz="2000" baseline="0" dirty="0">
              <a:solidFill>
                <a:schemeClr val="tx1"/>
              </a:solidFill>
              <a:latin typeface="Garamond" panose="02020404030301010803" pitchFamily="18" charset="0"/>
            </a:rPr>
            <a:t> in Residence</a:t>
          </a:r>
          <a:endParaRPr lang="en-US" sz="2000" dirty="0">
            <a:solidFill>
              <a:schemeClr val="tx1"/>
            </a:solidFill>
            <a:latin typeface="Garamond" panose="02020404030301010803" pitchFamily="18" charset="0"/>
          </a:endParaRPr>
        </a:p>
      </dgm:t>
    </dgm:pt>
    <dgm:pt modelId="{9A09057F-E41F-C741-856B-7810FFDCFD2F}" type="parTrans" cxnId="{7FF7D476-F47A-5C46-B09D-A36C139BDE42}">
      <dgm:prSet/>
      <dgm:spPr/>
      <dgm:t>
        <a:bodyPr/>
        <a:lstStyle/>
        <a:p>
          <a:endParaRPr lang="en-US" sz="2000">
            <a:solidFill>
              <a:schemeClr val="tx1"/>
            </a:solidFill>
            <a:latin typeface="Garamond" panose="02020404030301010803" pitchFamily="18" charset="0"/>
          </a:endParaRPr>
        </a:p>
      </dgm:t>
    </dgm:pt>
    <dgm:pt modelId="{93FB09CE-D10A-5B42-A6DD-C27E2FFB7EFB}" type="sibTrans" cxnId="{7FF7D476-F47A-5C46-B09D-A36C139BDE42}">
      <dgm:prSet/>
      <dgm:spPr/>
      <dgm:t>
        <a:bodyPr/>
        <a:lstStyle/>
        <a:p>
          <a:endParaRPr lang="en-US" sz="2000">
            <a:solidFill>
              <a:schemeClr val="tx1"/>
            </a:solidFill>
            <a:latin typeface="Garamond" panose="02020404030301010803" pitchFamily="18" charset="0"/>
          </a:endParaRPr>
        </a:p>
      </dgm:t>
    </dgm:pt>
    <dgm:pt modelId="{CCBD5C01-BEF0-9D4D-B613-E518FD2437CD}">
      <dgm:prSet phldrT="[Text]" custT="1"/>
      <dgm:spPr>
        <a:solidFill>
          <a:schemeClr val="accent4">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Garamond" panose="02020404030301010803" pitchFamily="18" charset="0"/>
            </a:rPr>
            <a:t>Inclusivity Study</a:t>
          </a:r>
        </a:p>
      </dgm:t>
    </dgm:pt>
    <dgm:pt modelId="{32715DCC-95BA-884A-BC23-7FC809270334}" type="parTrans" cxnId="{77B6C666-ABBD-104A-93DF-4FB383E68330}">
      <dgm:prSet/>
      <dgm:spPr/>
      <dgm:t>
        <a:bodyPr/>
        <a:lstStyle/>
        <a:p>
          <a:endParaRPr lang="en-US" sz="2000">
            <a:solidFill>
              <a:schemeClr val="tx1"/>
            </a:solidFill>
            <a:latin typeface="Garamond" panose="02020404030301010803" pitchFamily="18" charset="0"/>
          </a:endParaRPr>
        </a:p>
      </dgm:t>
    </dgm:pt>
    <dgm:pt modelId="{3237110C-3F28-7042-9ADB-30307328FAD4}" type="sibTrans" cxnId="{77B6C666-ABBD-104A-93DF-4FB383E68330}">
      <dgm:prSet/>
      <dgm:spPr/>
      <dgm:t>
        <a:bodyPr/>
        <a:lstStyle/>
        <a:p>
          <a:endParaRPr lang="en-US" sz="2000">
            <a:solidFill>
              <a:schemeClr val="tx1"/>
            </a:solidFill>
            <a:latin typeface="Garamond" panose="02020404030301010803" pitchFamily="18" charset="0"/>
          </a:endParaRPr>
        </a:p>
      </dgm:t>
    </dgm:pt>
    <dgm:pt modelId="{79965D40-E979-F14C-814D-F5D3049AE197}">
      <dgm:prSet custT="1"/>
      <dgm:spPr>
        <a:solidFill>
          <a:schemeClr val="accent4">
            <a:lumMod val="60000"/>
            <a:lumOff val="40000"/>
          </a:schemeClr>
        </a:solidFill>
      </dgm:spPr>
      <dgm:t>
        <a:bodyPr/>
        <a:lstStyle/>
        <a:p>
          <a:r>
            <a:rPr lang="en-US" sz="2000" dirty="0">
              <a:solidFill>
                <a:schemeClr val="tx1"/>
              </a:solidFill>
              <a:latin typeface="Garamond" panose="02020404030301010803" pitchFamily="18" charset="0"/>
            </a:rPr>
            <a:t>Shared Spaces (3)</a:t>
          </a:r>
        </a:p>
      </dgm:t>
    </dgm:pt>
    <dgm:pt modelId="{22B10BB8-8F85-DE45-9A23-6DA4DC5B584A}" type="parTrans" cxnId="{81630CE1-C2EE-9C4F-96E2-21B4AF6E5AD3}">
      <dgm:prSet/>
      <dgm:spPr/>
      <dgm:t>
        <a:bodyPr/>
        <a:lstStyle/>
        <a:p>
          <a:endParaRPr lang="en-US">
            <a:solidFill>
              <a:schemeClr val="tx1"/>
            </a:solidFill>
          </a:endParaRPr>
        </a:p>
      </dgm:t>
    </dgm:pt>
    <dgm:pt modelId="{C3A7BC4D-8767-2043-867E-24FC8D224E49}" type="sibTrans" cxnId="{81630CE1-C2EE-9C4F-96E2-21B4AF6E5AD3}">
      <dgm:prSet/>
      <dgm:spPr/>
      <dgm:t>
        <a:bodyPr/>
        <a:lstStyle/>
        <a:p>
          <a:endParaRPr lang="en-US">
            <a:solidFill>
              <a:schemeClr val="tx1"/>
            </a:solidFill>
          </a:endParaRPr>
        </a:p>
      </dgm:t>
    </dgm:pt>
    <dgm:pt modelId="{BEFDC5AF-1308-4A49-8B92-DB5A9135D6DA}">
      <dgm:prSet custT="1"/>
      <dgm:spPr/>
      <dgm:t>
        <a:bodyPr/>
        <a:lstStyle/>
        <a:p>
          <a:r>
            <a:rPr lang="en-US" sz="2000" dirty="0">
              <a:solidFill>
                <a:schemeClr val="tx1"/>
              </a:solidFill>
              <a:latin typeface="Garamond" panose="02020404030301010803" pitchFamily="18" charset="0"/>
            </a:rPr>
            <a:t>Good Governance Cohort</a:t>
          </a:r>
        </a:p>
      </dgm:t>
    </dgm:pt>
    <dgm:pt modelId="{06E43F60-A308-D74E-A488-E0C079F4A61C}" type="parTrans" cxnId="{0873065E-B6A8-8940-BE7F-F9F397905686}">
      <dgm:prSet/>
      <dgm:spPr/>
      <dgm:t>
        <a:bodyPr/>
        <a:lstStyle/>
        <a:p>
          <a:endParaRPr lang="en-US"/>
        </a:p>
      </dgm:t>
    </dgm:pt>
    <dgm:pt modelId="{45F01B32-14A0-BF4F-9E00-519F2D1F0CBE}" type="sibTrans" cxnId="{0873065E-B6A8-8940-BE7F-F9F397905686}">
      <dgm:prSet/>
      <dgm:spPr/>
      <dgm:t>
        <a:bodyPr/>
        <a:lstStyle/>
        <a:p>
          <a:endParaRPr lang="en-US"/>
        </a:p>
      </dgm:t>
    </dgm:pt>
    <dgm:pt modelId="{BF849DB4-5431-2441-875C-F7E5860A3F19}" type="pres">
      <dgm:prSet presAssocID="{17669C3E-88DC-B744-ABA4-BAAD61092E1A}" presName="diagram" presStyleCnt="0">
        <dgm:presLayoutVars>
          <dgm:dir/>
          <dgm:resizeHandles val="exact"/>
        </dgm:presLayoutVars>
      </dgm:prSet>
      <dgm:spPr/>
    </dgm:pt>
    <dgm:pt modelId="{C57F46EC-13E1-064E-863D-B19060D2F931}" type="pres">
      <dgm:prSet presAssocID="{6A366E78-9058-1F4D-BFDB-8F09FEF223D6}" presName="node" presStyleLbl="node1" presStyleIdx="0" presStyleCnt="10">
        <dgm:presLayoutVars>
          <dgm:bulletEnabled val="1"/>
        </dgm:presLayoutVars>
      </dgm:prSet>
      <dgm:spPr/>
    </dgm:pt>
    <dgm:pt modelId="{78A2FFD7-C04A-9D4B-B815-11559BFEAF76}" type="pres">
      <dgm:prSet presAssocID="{885E9D8F-B8E9-1843-B5E4-D14E7040B8E4}" presName="sibTrans" presStyleLbl="sibTrans2D1" presStyleIdx="0" presStyleCnt="9"/>
      <dgm:spPr/>
    </dgm:pt>
    <dgm:pt modelId="{D5DA1475-DB20-3747-AFD8-2D9D9B675989}" type="pres">
      <dgm:prSet presAssocID="{885E9D8F-B8E9-1843-B5E4-D14E7040B8E4}" presName="connectorText" presStyleLbl="sibTrans2D1" presStyleIdx="0" presStyleCnt="9"/>
      <dgm:spPr/>
    </dgm:pt>
    <dgm:pt modelId="{04DF102B-7522-5347-94EF-E6DF016CB5DA}" type="pres">
      <dgm:prSet presAssocID="{BD27590F-F830-2146-840C-BAA9DF977BDE}" presName="node" presStyleLbl="node1" presStyleIdx="1" presStyleCnt="10">
        <dgm:presLayoutVars>
          <dgm:bulletEnabled val="1"/>
        </dgm:presLayoutVars>
      </dgm:prSet>
      <dgm:spPr/>
    </dgm:pt>
    <dgm:pt modelId="{272DCBDC-8A8D-6647-92A8-D683FEE473CD}" type="pres">
      <dgm:prSet presAssocID="{CDE4E14F-C464-FA4C-BC25-40FC081B3668}" presName="sibTrans" presStyleLbl="sibTrans2D1" presStyleIdx="1" presStyleCnt="9"/>
      <dgm:spPr/>
    </dgm:pt>
    <dgm:pt modelId="{F5FC77F2-86EC-EB42-8C10-C7CF8A8D95B3}" type="pres">
      <dgm:prSet presAssocID="{CDE4E14F-C464-FA4C-BC25-40FC081B3668}" presName="connectorText" presStyleLbl="sibTrans2D1" presStyleIdx="1" presStyleCnt="9"/>
      <dgm:spPr/>
    </dgm:pt>
    <dgm:pt modelId="{419ECEE2-A956-EF4B-9FA4-800B4DA899DB}" type="pres">
      <dgm:prSet presAssocID="{27B2E20D-F5C4-A94D-83BC-97BCB472FA3F}" presName="node" presStyleLbl="node1" presStyleIdx="2" presStyleCnt="10">
        <dgm:presLayoutVars>
          <dgm:bulletEnabled val="1"/>
        </dgm:presLayoutVars>
      </dgm:prSet>
      <dgm:spPr/>
    </dgm:pt>
    <dgm:pt modelId="{404EC125-4BD3-DB47-9DB8-B743E22615F4}" type="pres">
      <dgm:prSet presAssocID="{B6E30FFF-D2C2-B249-84AA-62AA009A6F6C}" presName="sibTrans" presStyleLbl="sibTrans2D1" presStyleIdx="2" presStyleCnt="9"/>
      <dgm:spPr/>
    </dgm:pt>
    <dgm:pt modelId="{9993B8DF-74DC-9247-86FD-D3A7BAFEB036}" type="pres">
      <dgm:prSet presAssocID="{B6E30FFF-D2C2-B249-84AA-62AA009A6F6C}" presName="connectorText" presStyleLbl="sibTrans2D1" presStyleIdx="2" presStyleCnt="9"/>
      <dgm:spPr/>
    </dgm:pt>
    <dgm:pt modelId="{06EFFCDC-4AAC-A64D-BE52-FFFBCF8248C6}" type="pres">
      <dgm:prSet presAssocID="{DB1CAB76-5AB6-424C-A8C3-75FC2D083091}" presName="node" presStyleLbl="node1" presStyleIdx="3" presStyleCnt="10">
        <dgm:presLayoutVars>
          <dgm:bulletEnabled val="1"/>
        </dgm:presLayoutVars>
      </dgm:prSet>
      <dgm:spPr/>
    </dgm:pt>
    <dgm:pt modelId="{49B3D480-5BA9-7240-BC1E-4E4592471D0E}" type="pres">
      <dgm:prSet presAssocID="{966EB818-E546-5242-9339-EC7E290ABA22}" presName="sibTrans" presStyleLbl="sibTrans2D1" presStyleIdx="3" presStyleCnt="9"/>
      <dgm:spPr/>
    </dgm:pt>
    <dgm:pt modelId="{AB31FC0E-14AE-5040-8096-86D1D5455E14}" type="pres">
      <dgm:prSet presAssocID="{966EB818-E546-5242-9339-EC7E290ABA22}" presName="connectorText" presStyleLbl="sibTrans2D1" presStyleIdx="3" presStyleCnt="9"/>
      <dgm:spPr/>
    </dgm:pt>
    <dgm:pt modelId="{FAF7DAF0-F5CF-BB49-913D-08FF57C716CA}" type="pres">
      <dgm:prSet presAssocID="{75EE8C69-5877-5A4B-A70A-0329621648D4}" presName="node" presStyleLbl="node1" presStyleIdx="4" presStyleCnt="10">
        <dgm:presLayoutVars>
          <dgm:bulletEnabled val="1"/>
        </dgm:presLayoutVars>
      </dgm:prSet>
      <dgm:spPr/>
    </dgm:pt>
    <dgm:pt modelId="{E173BB02-4B87-9A47-BF72-6DEE03ABE830}" type="pres">
      <dgm:prSet presAssocID="{74A55C23-BA48-374A-A587-E404E4B5C7E6}" presName="sibTrans" presStyleLbl="sibTrans2D1" presStyleIdx="4" presStyleCnt="9"/>
      <dgm:spPr/>
    </dgm:pt>
    <dgm:pt modelId="{B41E58B9-457E-C44F-8266-DFA0371A0CA1}" type="pres">
      <dgm:prSet presAssocID="{74A55C23-BA48-374A-A587-E404E4B5C7E6}" presName="connectorText" presStyleLbl="sibTrans2D1" presStyleIdx="4" presStyleCnt="9"/>
      <dgm:spPr/>
    </dgm:pt>
    <dgm:pt modelId="{02F65562-0B6E-C14A-82F6-E81D2326309D}" type="pres">
      <dgm:prSet presAssocID="{151174A7-1FF8-F741-9811-DDFFD1F6CE73}" presName="node" presStyleLbl="node1" presStyleIdx="5" presStyleCnt="10">
        <dgm:presLayoutVars>
          <dgm:bulletEnabled val="1"/>
        </dgm:presLayoutVars>
      </dgm:prSet>
      <dgm:spPr/>
    </dgm:pt>
    <dgm:pt modelId="{65092C6A-0C6F-494E-B52C-1DF17CB05AAA}" type="pres">
      <dgm:prSet presAssocID="{F5071721-7959-7C4F-B98E-D9B2DA7BA02D}" presName="sibTrans" presStyleLbl="sibTrans2D1" presStyleIdx="5" presStyleCnt="9"/>
      <dgm:spPr/>
    </dgm:pt>
    <dgm:pt modelId="{78855E14-F208-2E4F-82F2-274162691E63}" type="pres">
      <dgm:prSet presAssocID="{F5071721-7959-7C4F-B98E-D9B2DA7BA02D}" presName="connectorText" presStyleLbl="sibTrans2D1" presStyleIdx="5" presStyleCnt="9"/>
      <dgm:spPr/>
    </dgm:pt>
    <dgm:pt modelId="{AF83AB5C-0DD7-F745-B7EF-CFB2FD7B585D}" type="pres">
      <dgm:prSet presAssocID="{D74D3DF5-B542-B944-9AFF-3DF6FF874724}" presName="node" presStyleLbl="node1" presStyleIdx="6" presStyleCnt="10">
        <dgm:presLayoutVars>
          <dgm:bulletEnabled val="1"/>
        </dgm:presLayoutVars>
      </dgm:prSet>
      <dgm:spPr/>
    </dgm:pt>
    <dgm:pt modelId="{CE02CBC0-8724-224C-BA40-F186FFF78AF4}" type="pres">
      <dgm:prSet presAssocID="{93FB09CE-D10A-5B42-A6DD-C27E2FFB7EFB}" presName="sibTrans" presStyleLbl="sibTrans2D1" presStyleIdx="6" presStyleCnt="9"/>
      <dgm:spPr/>
    </dgm:pt>
    <dgm:pt modelId="{9995F2DF-20F1-174E-B9A0-4D90CFC8CD68}" type="pres">
      <dgm:prSet presAssocID="{93FB09CE-D10A-5B42-A6DD-C27E2FFB7EFB}" presName="connectorText" presStyleLbl="sibTrans2D1" presStyleIdx="6" presStyleCnt="9"/>
      <dgm:spPr/>
    </dgm:pt>
    <dgm:pt modelId="{D73C549B-3E70-514F-9B36-60A50EB499E3}" type="pres">
      <dgm:prSet presAssocID="{BEFDC5AF-1308-4A49-8B92-DB5A9135D6DA}" presName="node" presStyleLbl="node1" presStyleIdx="7" presStyleCnt="10">
        <dgm:presLayoutVars>
          <dgm:bulletEnabled val="1"/>
        </dgm:presLayoutVars>
      </dgm:prSet>
      <dgm:spPr/>
    </dgm:pt>
    <dgm:pt modelId="{2B996558-2D90-9945-8A63-D0F9283D6384}" type="pres">
      <dgm:prSet presAssocID="{45F01B32-14A0-BF4F-9E00-519F2D1F0CBE}" presName="sibTrans" presStyleLbl="sibTrans2D1" presStyleIdx="7" presStyleCnt="9"/>
      <dgm:spPr/>
    </dgm:pt>
    <dgm:pt modelId="{1E6E09F4-BF6B-3D4A-9245-D87D572454E6}" type="pres">
      <dgm:prSet presAssocID="{45F01B32-14A0-BF4F-9E00-519F2D1F0CBE}" presName="connectorText" presStyleLbl="sibTrans2D1" presStyleIdx="7" presStyleCnt="9"/>
      <dgm:spPr/>
    </dgm:pt>
    <dgm:pt modelId="{A80DA112-57E0-1E46-B096-DCFEBC1DDE0D}" type="pres">
      <dgm:prSet presAssocID="{CCBD5C01-BEF0-9D4D-B613-E518FD2437CD}" presName="node" presStyleLbl="node1" presStyleIdx="8" presStyleCnt="10">
        <dgm:presLayoutVars>
          <dgm:bulletEnabled val="1"/>
        </dgm:presLayoutVars>
      </dgm:prSet>
      <dgm:spPr/>
    </dgm:pt>
    <dgm:pt modelId="{1891F953-3373-0145-9EED-ED651678AFB6}" type="pres">
      <dgm:prSet presAssocID="{3237110C-3F28-7042-9ADB-30307328FAD4}" presName="sibTrans" presStyleLbl="sibTrans2D1" presStyleIdx="8" presStyleCnt="9"/>
      <dgm:spPr/>
    </dgm:pt>
    <dgm:pt modelId="{776E4DB0-F62C-2542-A226-BDCE2D8B6BB7}" type="pres">
      <dgm:prSet presAssocID="{3237110C-3F28-7042-9ADB-30307328FAD4}" presName="connectorText" presStyleLbl="sibTrans2D1" presStyleIdx="8" presStyleCnt="9"/>
      <dgm:spPr/>
    </dgm:pt>
    <dgm:pt modelId="{9BDBCE94-0EF8-014C-9327-8B48E93BF5F0}" type="pres">
      <dgm:prSet presAssocID="{79965D40-E979-F14C-814D-F5D3049AE197}" presName="node" presStyleLbl="node1" presStyleIdx="9" presStyleCnt="10">
        <dgm:presLayoutVars>
          <dgm:bulletEnabled val="1"/>
        </dgm:presLayoutVars>
      </dgm:prSet>
      <dgm:spPr/>
    </dgm:pt>
  </dgm:ptLst>
  <dgm:cxnLst>
    <dgm:cxn modelId="{666C8E0B-E5D1-A348-ACAB-F74BFEEAF494}" srcId="{17669C3E-88DC-B744-ABA4-BAAD61092E1A}" destId="{75EE8C69-5877-5A4B-A70A-0329621648D4}" srcOrd="4" destOrd="0" parTransId="{27978B58-D858-474E-9418-1F75496365B4}" sibTransId="{74A55C23-BA48-374A-A587-E404E4B5C7E6}"/>
    <dgm:cxn modelId="{0E73AC1B-F4A7-9B4C-A08B-5586D44EDCAD}" type="presOf" srcId="{BD27590F-F830-2146-840C-BAA9DF977BDE}" destId="{04DF102B-7522-5347-94EF-E6DF016CB5DA}" srcOrd="0" destOrd="0" presId="urn:microsoft.com/office/officeart/2005/8/layout/process5"/>
    <dgm:cxn modelId="{C6B05528-8308-2842-A964-7635906970C7}" type="presOf" srcId="{151174A7-1FF8-F741-9811-DDFFD1F6CE73}" destId="{02F65562-0B6E-C14A-82F6-E81D2326309D}" srcOrd="0" destOrd="0" presId="urn:microsoft.com/office/officeart/2005/8/layout/process5"/>
    <dgm:cxn modelId="{B7526728-1F4A-574A-8FCC-F2815398635B}" srcId="{17669C3E-88DC-B744-ABA4-BAAD61092E1A}" destId="{151174A7-1FF8-F741-9811-DDFFD1F6CE73}" srcOrd="5" destOrd="0" parTransId="{AC9CD5B7-4D76-E544-8AFE-2D4C65157402}" sibTransId="{F5071721-7959-7C4F-B98E-D9B2DA7BA02D}"/>
    <dgm:cxn modelId="{1E3C8D2F-B2EC-DA4E-91A8-0815619D37EF}" type="presOf" srcId="{17669C3E-88DC-B744-ABA4-BAAD61092E1A}" destId="{BF849DB4-5431-2441-875C-F7E5860A3F19}" srcOrd="0" destOrd="0" presId="urn:microsoft.com/office/officeart/2005/8/layout/process5"/>
    <dgm:cxn modelId="{F0EA1C33-DBC2-4B4B-83E9-E420FD8FD9DA}" type="presOf" srcId="{74A55C23-BA48-374A-A587-E404E4B5C7E6}" destId="{E173BB02-4B87-9A47-BF72-6DEE03ABE830}" srcOrd="0" destOrd="0" presId="urn:microsoft.com/office/officeart/2005/8/layout/process5"/>
    <dgm:cxn modelId="{57C45F3E-CF3A-C642-9854-B595CEEBEE69}" type="presOf" srcId="{79965D40-E979-F14C-814D-F5D3049AE197}" destId="{9BDBCE94-0EF8-014C-9327-8B48E93BF5F0}" srcOrd="0" destOrd="0" presId="urn:microsoft.com/office/officeart/2005/8/layout/process5"/>
    <dgm:cxn modelId="{DEA52A45-0802-9F49-8795-BDC30ABD878B}" type="presOf" srcId="{75EE8C69-5877-5A4B-A70A-0329621648D4}" destId="{FAF7DAF0-F5CF-BB49-913D-08FF57C716CA}" srcOrd="0" destOrd="0" presId="urn:microsoft.com/office/officeart/2005/8/layout/process5"/>
    <dgm:cxn modelId="{4A99D358-0C3F-C44A-8B9D-C144D5363617}" type="presOf" srcId="{CDE4E14F-C464-FA4C-BC25-40FC081B3668}" destId="{272DCBDC-8A8D-6647-92A8-D683FEE473CD}" srcOrd="0" destOrd="0" presId="urn:microsoft.com/office/officeart/2005/8/layout/process5"/>
    <dgm:cxn modelId="{0873065E-B6A8-8940-BE7F-F9F397905686}" srcId="{17669C3E-88DC-B744-ABA4-BAAD61092E1A}" destId="{BEFDC5AF-1308-4A49-8B92-DB5A9135D6DA}" srcOrd="7" destOrd="0" parTransId="{06E43F60-A308-D74E-A488-E0C079F4A61C}" sibTransId="{45F01B32-14A0-BF4F-9E00-519F2D1F0CBE}"/>
    <dgm:cxn modelId="{AC7F0D5E-97D7-B449-A476-4D2339340BFC}" type="presOf" srcId="{B6E30FFF-D2C2-B249-84AA-62AA009A6F6C}" destId="{9993B8DF-74DC-9247-86FD-D3A7BAFEB036}" srcOrd="1" destOrd="0" presId="urn:microsoft.com/office/officeart/2005/8/layout/process5"/>
    <dgm:cxn modelId="{03CC4760-25EF-9F47-981E-7E1915D15B72}" type="presOf" srcId="{93FB09CE-D10A-5B42-A6DD-C27E2FFB7EFB}" destId="{CE02CBC0-8724-224C-BA40-F186FFF78AF4}" srcOrd="0" destOrd="0" presId="urn:microsoft.com/office/officeart/2005/8/layout/process5"/>
    <dgm:cxn modelId="{824E7461-CA1B-6F4A-93E4-98D990761E81}" type="presOf" srcId="{3237110C-3F28-7042-9ADB-30307328FAD4}" destId="{776E4DB0-F62C-2542-A226-BDCE2D8B6BB7}" srcOrd="1" destOrd="0" presId="urn:microsoft.com/office/officeart/2005/8/layout/process5"/>
    <dgm:cxn modelId="{D1F04B65-7239-8B4C-BF2D-DC8AE0B5193E}" type="presOf" srcId="{DB1CAB76-5AB6-424C-A8C3-75FC2D083091}" destId="{06EFFCDC-4AAC-A64D-BE52-FFFBCF8248C6}" srcOrd="0" destOrd="0" presId="urn:microsoft.com/office/officeart/2005/8/layout/process5"/>
    <dgm:cxn modelId="{77B6C666-ABBD-104A-93DF-4FB383E68330}" srcId="{17669C3E-88DC-B744-ABA4-BAAD61092E1A}" destId="{CCBD5C01-BEF0-9D4D-B613-E518FD2437CD}" srcOrd="8" destOrd="0" parTransId="{32715DCC-95BA-884A-BC23-7FC809270334}" sibTransId="{3237110C-3F28-7042-9ADB-30307328FAD4}"/>
    <dgm:cxn modelId="{01CD376A-F7DF-D942-B978-9E0DA2BCF376}" type="presOf" srcId="{885E9D8F-B8E9-1843-B5E4-D14E7040B8E4}" destId="{D5DA1475-DB20-3747-AFD8-2D9D9B675989}" srcOrd="1" destOrd="0" presId="urn:microsoft.com/office/officeart/2005/8/layout/process5"/>
    <dgm:cxn modelId="{7FB2EC70-AEC0-FE4A-9C30-47B4A426742B}" type="presOf" srcId="{93FB09CE-D10A-5B42-A6DD-C27E2FFB7EFB}" destId="{9995F2DF-20F1-174E-B9A0-4D90CFC8CD68}" srcOrd="1" destOrd="0" presId="urn:microsoft.com/office/officeart/2005/8/layout/process5"/>
    <dgm:cxn modelId="{814BEC75-4176-7843-884F-3776C663E0F2}" srcId="{17669C3E-88DC-B744-ABA4-BAAD61092E1A}" destId="{27B2E20D-F5C4-A94D-83BC-97BCB472FA3F}" srcOrd="2" destOrd="0" parTransId="{AB901A4F-3DC8-D046-A8FE-6353882AFDA1}" sibTransId="{B6E30FFF-D2C2-B249-84AA-62AA009A6F6C}"/>
    <dgm:cxn modelId="{7FF7D476-F47A-5C46-B09D-A36C139BDE42}" srcId="{17669C3E-88DC-B744-ABA4-BAAD61092E1A}" destId="{D74D3DF5-B542-B944-9AFF-3DF6FF874724}" srcOrd="6" destOrd="0" parTransId="{9A09057F-E41F-C741-856B-7810FFDCFD2F}" sibTransId="{93FB09CE-D10A-5B42-A6DD-C27E2FFB7EFB}"/>
    <dgm:cxn modelId="{C4B78378-E22F-584D-A7BD-8EA5CDF0C735}" srcId="{17669C3E-88DC-B744-ABA4-BAAD61092E1A}" destId="{6A366E78-9058-1F4D-BFDB-8F09FEF223D6}" srcOrd="0" destOrd="0" parTransId="{5665AF1C-8553-854C-850D-7BC4242A6C7A}" sibTransId="{885E9D8F-B8E9-1843-B5E4-D14E7040B8E4}"/>
    <dgm:cxn modelId="{ECAF4F82-6ED2-C146-A17A-72245AED1CB0}" type="presOf" srcId="{966EB818-E546-5242-9339-EC7E290ABA22}" destId="{49B3D480-5BA9-7240-BC1E-4E4592471D0E}" srcOrd="0" destOrd="0" presId="urn:microsoft.com/office/officeart/2005/8/layout/process5"/>
    <dgm:cxn modelId="{60458188-5C1A-4B42-BC17-B5ECB6B1F774}" srcId="{17669C3E-88DC-B744-ABA4-BAAD61092E1A}" destId="{BD27590F-F830-2146-840C-BAA9DF977BDE}" srcOrd="1" destOrd="0" parTransId="{29423FC1-5233-B143-818A-17BE116BB219}" sibTransId="{CDE4E14F-C464-FA4C-BC25-40FC081B3668}"/>
    <dgm:cxn modelId="{D6728890-859A-E043-8B9E-9F1C556E0A1E}" srcId="{17669C3E-88DC-B744-ABA4-BAAD61092E1A}" destId="{DB1CAB76-5AB6-424C-A8C3-75FC2D083091}" srcOrd="3" destOrd="0" parTransId="{7B3764FC-7DD4-9843-8B3F-07F5866E9601}" sibTransId="{966EB818-E546-5242-9339-EC7E290ABA22}"/>
    <dgm:cxn modelId="{D5820E91-FE3F-4546-903C-B2F9B44F4DDA}" type="presOf" srcId="{27B2E20D-F5C4-A94D-83BC-97BCB472FA3F}" destId="{419ECEE2-A956-EF4B-9FA4-800B4DA899DB}" srcOrd="0" destOrd="0" presId="urn:microsoft.com/office/officeart/2005/8/layout/process5"/>
    <dgm:cxn modelId="{350D7191-8D98-E54E-A1EC-E0B76E9847F8}" type="presOf" srcId="{BEFDC5AF-1308-4A49-8B92-DB5A9135D6DA}" destId="{D73C549B-3E70-514F-9B36-60A50EB499E3}" srcOrd="0" destOrd="0" presId="urn:microsoft.com/office/officeart/2005/8/layout/process5"/>
    <dgm:cxn modelId="{71CC5292-521C-0545-9C8B-3AF7F287343F}" type="presOf" srcId="{885E9D8F-B8E9-1843-B5E4-D14E7040B8E4}" destId="{78A2FFD7-C04A-9D4B-B815-11559BFEAF76}" srcOrd="0" destOrd="0" presId="urn:microsoft.com/office/officeart/2005/8/layout/process5"/>
    <dgm:cxn modelId="{E2FCA295-5BFE-3D46-9797-BB6687A28404}" type="presOf" srcId="{CCBD5C01-BEF0-9D4D-B613-E518FD2437CD}" destId="{A80DA112-57E0-1E46-B096-DCFEBC1DDE0D}" srcOrd="0" destOrd="0" presId="urn:microsoft.com/office/officeart/2005/8/layout/process5"/>
    <dgm:cxn modelId="{E7300596-63C7-6340-B502-A5EF9EDFAB2F}" type="presOf" srcId="{D74D3DF5-B542-B944-9AFF-3DF6FF874724}" destId="{AF83AB5C-0DD7-F745-B7EF-CFB2FD7B585D}" srcOrd="0" destOrd="0" presId="urn:microsoft.com/office/officeart/2005/8/layout/process5"/>
    <dgm:cxn modelId="{204B9A96-A71B-2648-BDCA-66E62866FFCB}" type="presOf" srcId="{3237110C-3F28-7042-9ADB-30307328FAD4}" destId="{1891F953-3373-0145-9EED-ED651678AFB6}" srcOrd="0" destOrd="0" presId="urn:microsoft.com/office/officeart/2005/8/layout/process5"/>
    <dgm:cxn modelId="{12E70F9D-FA8E-E04A-AE4D-74DA59F779AD}" type="presOf" srcId="{45F01B32-14A0-BF4F-9E00-519F2D1F0CBE}" destId="{2B996558-2D90-9945-8A63-D0F9283D6384}" srcOrd="0" destOrd="0" presId="urn:microsoft.com/office/officeart/2005/8/layout/process5"/>
    <dgm:cxn modelId="{DA42329F-F4BE-3843-9CE0-8D12602873B9}" type="presOf" srcId="{CDE4E14F-C464-FA4C-BC25-40FC081B3668}" destId="{F5FC77F2-86EC-EB42-8C10-C7CF8A8D95B3}" srcOrd="1" destOrd="0" presId="urn:microsoft.com/office/officeart/2005/8/layout/process5"/>
    <dgm:cxn modelId="{5217D49F-AF9C-3942-9FA1-FE4FA358C189}" type="presOf" srcId="{F5071721-7959-7C4F-B98E-D9B2DA7BA02D}" destId="{65092C6A-0C6F-494E-B52C-1DF17CB05AAA}" srcOrd="0" destOrd="0" presId="urn:microsoft.com/office/officeart/2005/8/layout/process5"/>
    <dgm:cxn modelId="{75C465AA-78D2-4640-A2D3-37198C6D3E1B}" type="presOf" srcId="{B6E30FFF-D2C2-B249-84AA-62AA009A6F6C}" destId="{404EC125-4BD3-DB47-9DB8-B743E22615F4}" srcOrd="0" destOrd="0" presId="urn:microsoft.com/office/officeart/2005/8/layout/process5"/>
    <dgm:cxn modelId="{CBBB6FAB-63ED-6C45-B340-0967E2F0D68E}" type="presOf" srcId="{966EB818-E546-5242-9339-EC7E290ABA22}" destId="{AB31FC0E-14AE-5040-8096-86D1D5455E14}" srcOrd="1" destOrd="0" presId="urn:microsoft.com/office/officeart/2005/8/layout/process5"/>
    <dgm:cxn modelId="{750632B5-325B-E74D-9623-7D9DB9A1642D}" type="presOf" srcId="{45F01B32-14A0-BF4F-9E00-519F2D1F0CBE}" destId="{1E6E09F4-BF6B-3D4A-9245-D87D572454E6}" srcOrd="1" destOrd="0" presId="urn:microsoft.com/office/officeart/2005/8/layout/process5"/>
    <dgm:cxn modelId="{9E3956C3-F552-E749-AE13-CE47A197EFBC}" type="presOf" srcId="{74A55C23-BA48-374A-A587-E404E4B5C7E6}" destId="{B41E58B9-457E-C44F-8266-DFA0371A0CA1}" srcOrd="1" destOrd="0" presId="urn:microsoft.com/office/officeart/2005/8/layout/process5"/>
    <dgm:cxn modelId="{6FA383DA-8447-E745-A935-C7429CA00AE1}" type="presOf" srcId="{F5071721-7959-7C4F-B98E-D9B2DA7BA02D}" destId="{78855E14-F208-2E4F-82F2-274162691E63}" srcOrd="1" destOrd="0" presId="urn:microsoft.com/office/officeart/2005/8/layout/process5"/>
    <dgm:cxn modelId="{81630CE1-C2EE-9C4F-96E2-21B4AF6E5AD3}" srcId="{17669C3E-88DC-B744-ABA4-BAAD61092E1A}" destId="{79965D40-E979-F14C-814D-F5D3049AE197}" srcOrd="9" destOrd="0" parTransId="{22B10BB8-8F85-DE45-9A23-6DA4DC5B584A}" sibTransId="{C3A7BC4D-8767-2043-867E-24FC8D224E49}"/>
    <dgm:cxn modelId="{E2434CEA-9059-7C48-B43D-2EC2F7065953}" type="presOf" srcId="{6A366E78-9058-1F4D-BFDB-8F09FEF223D6}" destId="{C57F46EC-13E1-064E-863D-B19060D2F931}" srcOrd="0" destOrd="0" presId="urn:microsoft.com/office/officeart/2005/8/layout/process5"/>
    <dgm:cxn modelId="{EE5394DA-D74D-0A44-BD18-B1CDBA18135A}" type="presParOf" srcId="{BF849DB4-5431-2441-875C-F7E5860A3F19}" destId="{C57F46EC-13E1-064E-863D-B19060D2F931}" srcOrd="0" destOrd="0" presId="urn:microsoft.com/office/officeart/2005/8/layout/process5"/>
    <dgm:cxn modelId="{7D9529B8-EB5C-1D45-B830-4D5979A5FA71}" type="presParOf" srcId="{BF849DB4-5431-2441-875C-F7E5860A3F19}" destId="{78A2FFD7-C04A-9D4B-B815-11559BFEAF76}" srcOrd="1" destOrd="0" presId="urn:microsoft.com/office/officeart/2005/8/layout/process5"/>
    <dgm:cxn modelId="{DD020210-DF8C-FD40-84AA-DE5B6153109B}" type="presParOf" srcId="{78A2FFD7-C04A-9D4B-B815-11559BFEAF76}" destId="{D5DA1475-DB20-3747-AFD8-2D9D9B675989}" srcOrd="0" destOrd="0" presId="urn:microsoft.com/office/officeart/2005/8/layout/process5"/>
    <dgm:cxn modelId="{3AE28016-F89D-8B47-9E85-445D633269B7}" type="presParOf" srcId="{BF849DB4-5431-2441-875C-F7E5860A3F19}" destId="{04DF102B-7522-5347-94EF-E6DF016CB5DA}" srcOrd="2" destOrd="0" presId="urn:microsoft.com/office/officeart/2005/8/layout/process5"/>
    <dgm:cxn modelId="{785FE778-D855-C641-A170-CC0B5E9242AD}" type="presParOf" srcId="{BF849DB4-5431-2441-875C-F7E5860A3F19}" destId="{272DCBDC-8A8D-6647-92A8-D683FEE473CD}" srcOrd="3" destOrd="0" presId="urn:microsoft.com/office/officeart/2005/8/layout/process5"/>
    <dgm:cxn modelId="{77AB2CF4-F660-9644-A719-6E5D62BD254B}" type="presParOf" srcId="{272DCBDC-8A8D-6647-92A8-D683FEE473CD}" destId="{F5FC77F2-86EC-EB42-8C10-C7CF8A8D95B3}" srcOrd="0" destOrd="0" presId="urn:microsoft.com/office/officeart/2005/8/layout/process5"/>
    <dgm:cxn modelId="{12A5007A-8B3B-7349-8E03-A32A95FC1AC3}" type="presParOf" srcId="{BF849DB4-5431-2441-875C-F7E5860A3F19}" destId="{419ECEE2-A956-EF4B-9FA4-800B4DA899DB}" srcOrd="4" destOrd="0" presId="urn:microsoft.com/office/officeart/2005/8/layout/process5"/>
    <dgm:cxn modelId="{09659CD4-2DDA-1840-876D-1D35A5906C85}" type="presParOf" srcId="{BF849DB4-5431-2441-875C-F7E5860A3F19}" destId="{404EC125-4BD3-DB47-9DB8-B743E22615F4}" srcOrd="5" destOrd="0" presId="urn:microsoft.com/office/officeart/2005/8/layout/process5"/>
    <dgm:cxn modelId="{0D159A4F-BF63-EA4E-8128-4711BE2CA0EB}" type="presParOf" srcId="{404EC125-4BD3-DB47-9DB8-B743E22615F4}" destId="{9993B8DF-74DC-9247-86FD-D3A7BAFEB036}" srcOrd="0" destOrd="0" presId="urn:microsoft.com/office/officeart/2005/8/layout/process5"/>
    <dgm:cxn modelId="{2DA49CE5-1FC4-ED48-B360-01966E18621B}" type="presParOf" srcId="{BF849DB4-5431-2441-875C-F7E5860A3F19}" destId="{06EFFCDC-4AAC-A64D-BE52-FFFBCF8248C6}" srcOrd="6" destOrd="0" presId="urn:microsoft.com/office/officeart/2005/8/layout/process5"/>
    <dgm:cxn modelId="{EB38C34A-6EAA-3243-A18A-96322DD92C0C}" type="presParOf" srcId="{BF849DB4-5431-2441-875C-F7E5860A3F19}" destId="{49B3D480-5BA9-7240-BC1E-4E4592471D0E}" srcOrd="7" destOrd="0" presId="urn:microsoft.com/office/officeart/2005/8/layout/process5"/>
    <dgm:cxn modelId="{C669792E-AC4D-2F46-ABC7-F83D072B6A6D}" type="presParOf" srcId="{49B3D480-5BA9-7240-BC1E-4E4592471D0E}" destId="{AB31FC0E-14AE-5040-8096-86D1D5455E14}" srcOrd="0" destOrd="0" presId="urn:microsoft.com/office/officeart/2005/8/layout/process5"/>
    <dgm:cxn modelId="{80B18D36-6327-F64B-B049-967B0B4EC083}" type="presParOf" srcId="{BF849DB4-5431-2441-875C-F7E5860A3F19}" destId="{FAF7DAF0-F5CF-BB49-913D-08FF57C716CA}" srcOrd="8" destOrd="0" presId="urn:microsoft.com/office/officeart/2005/8/layout/process5"/>
    <dgm:cxn modelId="{3273DA79-4989-3C4B-B194-57E40B997EDB}" type="presParOf" srcId="{BF849DB4-5431-2441-875C-F7E5860A3F19}" destId="{E173BB02-4B87-9A47-BF72-6DEE03ABE830}" srcOrd="9" destOrd="0" presId="urn:microsoft.com/office/officeart/2005/8/layout/process5"/>
    <dgm:cxn modelId="{765C7009-CBB3-6940-811F-EAAEB0072A37}" type="presParOf" srcId="{E173BB02-4B87-9A47-BF72-6DEE03ABE830}" destId="{B41E58B9-457E-C44F-8266-DFA0371A0CA1}" srcOrd="0" destOrd="0" presId="urn:microsoft.com/office/officeart/2005/8/layout/process5"/>
    <dgm:cxn modelId="{DF273B71-6851-8041-A4DA-BF58FA1C4AFD}" type="presParOf" srcId="{BF849DB4-5431-2441-875C-F7E5860A3F19}" destId="{02F65562-0B6E-C14A-82F6-E81D2326309D}" srcOrd="10" destOrd="0" presId="urn:microsoft.com/office/officeart/2005/8/layout/process5"/>
    <dgm:cxn modelId="{B4E0C957-7972-3645-B597-868E9E53A576}" type="presParOf" srcId="{BF849DB4-5431-2441-875C-F7E5860A3F19}" destId="{65092C6A-0C6F-494E-B52C-1DF17CB05AAA}" srcOrd="11" destOrd="0" presId="urn:microsoft.com/office/officeart/2005/8/layout/process5"/>
    <dgm:cxn modelId="{3F3487C6-7502-D042-BD9A-CA4BEC529E76}" type="presParOf" srcId="{65092C6A-0C6F-494E-B52C-1DF17CB05AAA}" destId="{78855E14-F208-2E4F-82F2-274162691E63}" srcOrd="0" destOrd="0" presId="urn:microsoft.com/office/officeart/2005/8/layout/process5"/>
    <dgm:cxn modelId="{9687C6D2-CAF0-AF42-8F6D-06CD25865178}" type="presParOf" srcId="{BF849DB4-5431-2441-875C-F7E5860A3F19}" destId="{AF83AB5C-0DD7-F745-B7EF-CFB2FD7B585D}" srcOrd="12" destOrd="0" presId="urn:microsoft.com/office/officeart/2005/8/layout/process5"/>
    <dgm:cxn modelId="{4490D112-DD14-9C41-8094-72D86A040E72}" type="presParOf" srcId="{BF849DB4-5431-2441-875C-F7E5860A3F19}" destId="{CE02CBC0-8724-224C-BA40-F186FFF78AF4}" srcOrd="13" destOrd="0" presId="urn:microsoft.com/office/officeart/2005/8/layout/process5"/>
    <dgm:cxn modelId="{66C83E31-9A70-814D-87CB-BC3750015346}" type="presParOf" srcId="{CE02CBC0-8724-224C-BA40-F186FFF78AF4}" destId="{9995F2DF-20F1-174E-B9A0-4D90CFC8CD68}" srcOrd="0" destOrd="0" presId="urn:microsoft.com/office/officeart/2005/8/layout/process5"/>
    <dgm:cxn modelId="{70A0A294-0CC2-5745-A09D-4154C381F9F8}" type="presParOf" srcId="{BF849DB4-5431-2441-875C-F7E5860A3F19}" destId="{D73C549B-3E70-514F-9B36-60A50EB499E3}" srcOrd="14" destOrd="0" presId="urn:microsoft.com/office/officeart/2005/8/layout/process5"/>
    <dgm:cxn modelId="{532A212E-BB8C-824A-9BC5-BDA786B7B86E}" type="presParOf" srcId="{BF849DB4-5431-2441-875C-F7E5860A3F19}" destId="{2B996558-2D90-9945-8A63-D0F9283D6384}" srcOrd="15" destOrd="0" presId="urn:microsoft.com/office/officeart/2005/8/layout/process5"/>
    <dgm:cxn modelId="{B2F78854-55D4-D246-B2A1-197E5B2F8E5F}" type="presParOf" srcId="{2B996558-2D90-9945-8A63-D0F9283D6384}" destId="{1E6E09F4-BF6B-3D4A-9245-D87D572454E6}" srcOrd="0" destOrd="0" presId="urn:microsoft.com/office/officeart/2005/8/layout/process5"/>
    <dgm:cxn modelId="{FE3AACA5-FEB7-CB4F-828E-E41308BB0E0C}" type="presParOf" srcId="{BF849DB4-5431-2441-875C-F7E5860A3F19}" destId="{A80DA112-57E0-1E46-B096-DCFEBC1DDE0D}" srcOrd="16" destOrd="0" presId="urn:microsoft.com/office/officeart/2005/8/layout/process5"/>
    <dgm:cxn modelId="{A00EE76B-1B09-CC4C-9D39-3DF3E2322E77}" type="presParOf" srcId="{BF849DB4-5431-2441-875C-F7E5860A3F19}" destId="{1891F953-3373-0145-9EED-ED651678AFB6}" srcOrd="17" destOrd="0" presId="urn:microsoft.com/office/officeart/2005/8/layout/process5"/>
    <dgm:cxn modelId="{57A2BD22-738F-7E42-BABB-52BE8C2CF527}" type="presParOf" srcId="{1891F953-3373-0145-9EED-ED651678AFB6}" destId="{776E4DB0-F62C-2542-A226-BDCE2D8B6BB7}" srcOrd="0" destOrd="0" presId="urn:microsoft.com/office/officeart/2005/8/layout/process5"/>
    <dgm:cxn modelId="{1F37582D-A228-7D46-A431-6A3C55E56974}" type="presParOf" srcId="{BF849DB4-5431-2441-875C-F7E5860A3F19}" destId="{9BDBCE94-0EF8-014C-9327-8B48E93BF5F0}" srcOrd="1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F46EC-13E1-064E-863D-B19060D2F931}">
      <dsp:nvSpPr>
        <dsp:cNvPr id="0" name=""/>
        <dsp:cNvSpPr/>
      </dsp:nvSpPr>
      <dsp:spPr>
        <a:xfrm>
          <a:off x="5772"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Informal community expertise</a:t>
          </a:r>
        </a:p>
      </dsp:txBody>
      <dsp:txXfrm>
        <a:off x="37219" y="707582"/>
        <a:ext cx="1726551" cy="1010773"/>
      </dsp:txXfrm>
    </dsp:sp>
    <dsp:sp modelId="{78A2FFD7-C04A-9D4B-B815-11559BFEAF76}">
      <dsp:nvSpPr>
        <dsp:cNvPr id="0" name=""/>
        <dsp:cNvSpPr/>
      </dsp:nvSpPr>
      <dsp:spPr>
        <a:xfrm>
          <a:off x="1952689"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1952689" y="1079834"/>
        <a:ext cx="265553" cy="266270"/>
      </dsp:txXfrm>
    </dsp:sp>
    <dsp:sp modelId="{04DF102B-7522-5347-94EF-E6DF016CB5DA}">
      <dsp:nvSpPr>
        <dsp:cNvPr id="0" name=""/>
        <dsp:cNvSpPr/>
      </dsp:nvSpPr>
      <dsp:spPr>
        <a:xfrm>
          <a:off x="2510996"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Shared Spaces (1 </a:t>
          </a:r>
          <a:r>
            <a:rPr lang="en-US" sz="1600" kern="1200" dirty="0">
              <a:solidFill>
                <a:schemeClr val="tx1"/>
              </a:solidFill>
              <a:latin typeface="Garamond" panose="02020404030301010803" pitchFamily="18" charset="0"/>
            </a:rPr>
            <a:t>&amp;</a:t>
          </a:r>
          <a:r>
            <a:rPr lang="en-US" sz="2000" kern="1200" dirty="0">
              <a:solidFill>
                <a:schemeClr val="tx1"/>
              </a:solidFill>
              <a:latin typeface="Garamond" panose="02020404030301010803" pitchFamily="18" charset="0"/>
            </a:rPr>
            <a:t> 2) </a:t>
          </a:r>
        </a:p>
      </dsp:txBody>
      <dsp:txXfrm>
        <a:off x="2542443" y="707582"/>
        <a:ext cx="1726551" cy="1010773"/>
      </dsp:txXfrm>
    </dsp:sp>
    <dsp:sp modelId="{272DCBDC-8A8D-6647-92A8-D683FEE473CD}">
      <dsp:nvSpPr>
        <dsp:cNvPr id="0" name=""/>
        <dsp:cNvSpPr/>
      </dsp:nvSpPr>
      <dsp:spPr>
        <a:xfrm>
          <a:off x="4457912"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4457912" y="1079834"/>
        <a:ext cx="265553" cy="266270"/>
      </dsp:txXfrm>
    </dsp:sp>
    <dsp:sp modelId="{419ECEE2-A956-EF4B-9FA4-800B4DA899DB}">
      <dsp:nvSpPr>
        <dsp:cNvPr id="0" name=""/>
        <dsp:cNvSpPr/>
      </dsp:nvSpPr>
      <dsp:spPr>
        <a:xfrm>
          <a:off x="5016219"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COVID Community Response Fund</a:t>
          </a:r>
        </a:p>
      </dsp:txBody>
      <dsp:txXfrm>
        <a:off x="5047666" y="707582"/>
        <a:ext cx="1726551" cy="1010773"/>
      </dsp:txXfrm>
    </dsp:sp>
    <dsp:sp modelId="{404EC125-4BD3-DB47-9DB8-B743E22615F4}">
      <dsp:nvSpPr>
        <dsp:cNvPr id="0" name=""/>
        <dsp:cNvSpPr/>
      </dsp:nvSpPr>
      <dsp:spPr>
        <a:xfrm>
          <a:off x="6963136"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6963136" y="1079834"/>
        <a:ext cx="265553" cy="266270"/>
      </dsp:txXfrm>
    </dsp:sp>
    <dsp:sp modelId="{06EFFCDC-4AAC-A64D-BE52-FFFBCF8248C6}">
      <dsp:nvSpPr>
        <dsp:cNvPr id="0" name=""/>
        <dsp:cNvSpPr/>
      </dsp:nvSpPr>
      <dsp:spPr>
        <a:xfrm>
          <a:off x="7521443"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1</a:t>
          </a:r>
          <a:r>
            <a:rPr lang="en-US" sz="2000" kern="1200" baseline="30000" dirty="0">
              <a:solidFill>
                <a:schemeClr val="tx1"/>
              </a:solidFill>
              <a:latin typeface="Garamond" panose="02020404030301010803" pitchFamily="18" charset="0"/>
            </a:rPr>
            <a:t>st</a:t>
          </a:r>
          <a:r>
            <a:rPr lang="en-US" sz="2000" kern="1200" dirty="0">
              <a:solidFill>
                <a:schemeClr val="tx1"/>
              </a:solidFill>
              <a:latin typeface="Garamond" panose="02020404030301010803" pitchFamily="18" charset="0"/>
            </a:rPr>
            <a:t> Collaborative (Disability organizations)</a:t>
          </a:r>
        </a:p>
      </dsp:txBody>
      <dsp:txXfrm>
        <a:off x="7552890" y="707582"/>
        <a:ext cx="1726551" cy="1010773"/>
      </dsp:txXfrm>
    </dsp:sp>
    <dsp:sp modelId="{49B3D480-5BA9-7240-BC1E-4E4592471D0E}">
      <dsp:nvSpPr>
        <dsp:cNvPr id="0" name=""/>
        <dsp:cNvSpPr/>
      </dsp:nvSpPr>
      <dsp:spPr>
        <a:xfrm>
          <a:off x="9468360"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9468360" y="1079834"/>
        <a:ext cx="265553" cy="266270"/>
      </dsp:txXfrm>
    </dsp:sp>
    <dsp:sp modelId="{FAF7DAF0-F5CF-BB49-913D-08FF57C716CA}">
      <dsp:nvSpPr>
        <dsp:cNvPr id="0" name=""/>
        <dsp:cNvSpPr/>
      </dsp:nvSpPr>
      <dsp:spPr>
        <a:xfrm>
          <a:off x="10026667"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2021 – 2025 Strategic Plan</a:t>
          </a:r>
        </a:p>
      </dsp:txBody>
      <dsp:txXfrm>
        <a:off x="10058114" y="707582"/>
        <a:ext cx="1726551" cy="1010773"/>
      </dsp:txXfrm>
    </dsp:sp>
    <dsp:sp modelId="{E173BB02-4B87-9A47-BF72-6DEE03ABE830}">
      <dsp:nvSpPr>
        <dsp:cNvPr id="0" name=""/>
        <dsp:cNvSpPr/>
      </dsp:nvSpPr>
      <dsp:spPr>
        <a:xfrm rot="5400000">
          <a:off x="10731708" y="1875064"/>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5400000">
        <a:off x="10788255" y="1907274"/>
        <a:ext cx="266270" cy="265553"/>
      </dsp:txXfrm>
    </dsp:sp>
    <dsp:sp modelId="{02F65562-0B6E-C14A-82F6-E81D2326309D}">
      <dsp:nvSpPr>
        <dsp:cNvPr id="0" name=""/>
        <dsp:cNvSpPr/>
      </dsp:nvSpPr>
      <dsp:spPr>
        <a:xfrm>
          <a:off x="10026667" y="2465581"/>
          <a:ext cx="1789445" cy="10736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Listening Sessions</a:t>
          </a:r>
        </a:p>
      </dsp:txBody>
      <dsp:txXfrm>
        <a:off x="10058114" y="2497028"/>
        <a:ext cx="1726551" cy="1010773"/>
      </dsp:txXfrm>
    </dsp:sp>
    <dsp:sp modelId="{65092C6A-0C6F-494E-B52C-1DF17CB05AAA}">
      <dsp:nvSpPr>
        <dsp:cNvPr id="0" name=""/>
        <dsp:cNvSpPr/>
      </dsp:nvSpPr>
      <dsp:spPr>
        <a:xfrm rot="10800000">
          <a:off x="9489833"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10800000">
        <a:off x="9603642" y="2869279"/>
        <a:ext cx="265553" cy="266270"/>
      </dsp:txXfrm>
    </dsp:sp>
    <dsp:sp modelId="{AF83AB5C-0DD7-F745-B7EF-CFB2FD7B585D}">
      <dsp:nvSpPr>
        <dsp:cNvPr id="0" name=""/>
        <dsp:cNvSpPr/>
      </dsp:nvSpPr>
      <dsp:spPr>
        <a:xfrm>
          <a:off x="7521443" y="2465581"/>
          <a:ext cx="1789445" cy="10736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Consultant</a:t>
          </a:r>
          <a:r>
            <a:rPr lang="en-US" sz="2000" kern="1200" baseline="0" dirty="0">
              <a:solidFill>
                <a:schemeClr val="tx1"/>
              </a:solidFill>
              <a:latin typeface="Garamond" panose="02020404030301010803" pitchFamily="18" charset="0"/>
            </a:rPr>
            <a:t> in Residence</a:t>
          </a:r>
          <a:endParaRPr lang="en-US" sz="2000" kern="1200" dirty="0">
            <a:solidFill>
              <a:schemeClr val="tx1"/>
            </a:solidFill>
            <a:latin typeface="Garamond" panose="02020404030301010803" pitchFamily="18" charset="0"/>
          </a:endParaRPr>
        </a:p>
      </dsp:txBody>
      <dsp:txXfrm>
        <a:off x="7552890" y="2497028"/>
        <a:ext cx="1726551" cy="1010773"/>
      </dsp:txXfrm>
    </dsp:sp>
    <dsp:sp modelId="{CE02CBC0-8724-224C-BA40-F186FFF78AF4}">
      <dsp:nvSpPr>
        <dsp:cNvPr id="0" name=""/>
        <dsp:cNvSpPr/>
      </dsp:nvSpPr>
      <dsp:spPr>
        <a:xfrm rot="10800000">
          <a:off x="6984609"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10800000">
        <a:off x="7098418" y="2869279"/>
        <a:ext cx="265553" cy="266270"/>
      </dsp:txXfrm>
    </dsp:sp>
    <dsp:sp modelId="{D73C549B-3E70-514F-9B36-60A50EB499E3}">
      <dsp:nvSpPr>
        <dsp:cNvPr id="0" name=""/>
        <dsp:cNvSpPr/>
      </dsp:nvSpPr>
      <dsp:spPr>
        <a:xfrm>
          <a:off x="5016219" y="2465581"/>
          <a:ext cx="1789445" cy="10736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Good Governance Cohort</a:t>
          </a:r>
        </a:p>
      </dsp:txBody>
      <dsp:txXfrm>
        <a:off x="5047666" y="2497028"/>
        <a:ext cx="1726551" cy="1010773"/>
      </dsp:txXfrm>
    </dsp:sp>
    <dsp:sp modelId="{2B996558-2D90-9945-8A63-D0F9283D6384}">
      <dsp:nvSpPr>
        <dsp:cNvPr id="0" name=""/>
        <dsp:cNvSpPr/>
      </dsp:nvSpPr>
      <dsp:spPr>
        <a:xfrm rot="10800000">
          <a:off x="4479386"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593195" y="2869279"/>
        <a:ext cx="265553" cy="266270"/>
      </dsp:txXfrm>
    </dsp:sp>
    <dsp:sp modelId="{A80DA112-57E0-1E46-B096-DCFEBC1DDE0D}">
      <dsp:nvSpPr>
        <dsp:cNvPr id="0" name=""/>
        <dsp:cNvSpPr/>
      </dsp:nvSpPr>
      <dsp:spPr>
        <a:xfrm>
          <a:off x="2510996" y="2465581"/>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a:solidFill>
                <a:schemeClr val="tx1"/>
              </a:solidFill>
              <a:latin typeface="Garamond" panose="02020404030301010803" pitchFamily="18" charset="0"/>
            </a:rPr>
            <a:t>Inclusivity Study</a:t>
          </a:r>
        </a:p>
      </dsp:txBody>
      <dsp:txXfrm>
        <a:off x="2542443" y="2497028"/>
        <a:ext cx="1726551" cy="1010773"/>
      </dsp:txXfrm>
    </dsp:sp>
    <dsp:sp modelId="{1891F953-3373-0145-9EED-ED651678AFB6}">
      <dsp:nvSpPr>
        <dsp:cNvPr id="0" name=""/>
        <dsp:cNvSpPr/>
      </dsp:nvSpPr>
      <dsp:spPr>
        <a:xfrm rot="10800000">
          <a:off x="1974162"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10800000">
        <a:off x="2087971" y="2869279"/>
        <a:ext cx="265553" cy="266270"/>
      </dsp:txXfrm>
    </dsp:sp>
    <dsp:sp modelId="{9BDBCE94-0EF8-014C-9327-8B48E93BF5F0}">
      <dsp:nvSpPr>
        <dsp:cNvPr id="0" name=""/>
        <dsp:cNvSpPr/>
      </dsp:nvSpPr>
      <dsp:spPr>
        <a:xfrm>
          <a:off x="5772" y="2465581"/>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Shared Spaces (3)</a:t>
          </a:r>
        </a:p>
      </dsp:txBody>
      <dsp:txXfrm>
        <a:off x="37219" y="2497028"/>
        <a:ext cx="1726551" cy="10107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A7BBF-9399-5A48-96CA-0DFBC6CDDE27}">
      <dsp:nvSpPr>
        <dsp:cNvPr id="0" name=""/>
        <dsp:cNvSpPr/>
      </dsp:nvSpPr>
      <dsp:spPr>
        <a:xfrm>
          <a:off x="3371" y="100462"/>
          <a:ext cx="3286890" cy="131475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Garamond" panose="02020404030301010803" pitchFamily="18" charset="0"/>
            </a:rPr>
            <a:t>Listening Sessions</a:t>
          </a:r>
        </a:p>
      </dsp:txBody>
      <dsp:txXfrm>
        <a:off x="3371" y="100462"/>
        <a:ext cx="3286890" cy="1314756"/>
      </dsp:txXfrm>
    </dsp:sp>
    <dsp:sp modelId="{8886FBDC-A462-D243-9A71-B65958348FFC}">
      <dsp:nvSpPr>
        <dsp:cNvPr id="0" name=""/>
        <dsp:cNvSpPr/>
      </dsp:nvSpPr>
      <dsp:spPr>
        <a:xfrm>
          <a:off x="3371" y="1415218"/>
          <a:ext cx="3286890" cy="3122263"/>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chemeClr val="tx1"/>
              </a:solidFill>
              <a:latin typeface="Garamond" panose="02020404030301010803" pitchFamily="18" charset="0"/>
            </a:rPr>
            <a:t>Bi-monthly forums with nonprofits clusters</a:t>
          </a:r>
        </a:p>
        <a:p>
          <a:pPr marL="57150" lvl="1" indent="-57150" algn="l" defTabSz="400050">
            <a:lnSpc>
              <a:spcPct val="90000"/>
            </a:lnSpc>
            <a:spcBef>
              <a:spcPct val="0"/>
            </a:spcBef>
            <a:spcAft>
              <a:spcPct val="15000"/>
            </a:spcAft>
            <a:buFont typeface="Arial" panose="020B0604020202020204" pitchFamily="34" charset="0"/>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Board members, donors, and community leaders attended</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Candid conversation around core questions</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Key themes emerged </a:t>
          </a:r>
        </a:p>
      </dsp:txBody>
      <dsp:txXfrm>
        <a:off x="3371" y="1415218"/>
        <a:ext cx="3286890" cy="3122263"/>
      </dsp:txXfrm>
    </dsp:sp>
    <dsp:sp modelId="{1D0A2F83-2AAD-D34C-AA34-843B942B77C4}">
      <dsp:nvSpPr>
        <dsp:cNvPr id="0" name=""/>
        <dsp:cNvSpPr/>
      </dsp:nvSpPr>
      <dsp:spPr>
        <a:xfrm>
          <a:off x="3750425" y="100462"/>
          <a:ext cx="3286890" cy="131475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Garamond" panose="02020404030301010803" pitchFamily="18" charset="0"/>
            </a:rPr>
            <a:t>Consultant in Residence</a:t>
          </a:r>
        </a:p>
      </dsp:txBody>
      <dsp:txXfrm>
        <a:off x="3750425" y="100462"/>
        <a:ext cx="3286890" cy="1314756"/>
      </dsp:txXfrm>
    </dsp:sp>
    <dsp:sp modelId="{425D2711-2FCA-0C4A-A620-41FAD5CB8649}">
      <dsp:nvSpPr>
        <dsp:cNvPr id="0" name=""/>
        <dsp:cNvSpPr/>
      </dsp:nvSpPr>
      <dsp:spPr>
        <a:xfrm>
          <a:off x="3750425" y="1415218"/>
          <a:ext cx="3286890" cy="3122263"/>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Intent to build nonprofit capacity</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Three options to support nonprofits</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Supported 35+ organizations</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Governance emerged as a top area of challenge</a:t>
          </a:r>
        </a:p>
      </dsp:txBody>
      <dsp:txXfrm>
        <a:off x="3750425" y="1415218"/>
        <a:ext cx="3286890" cy="3122263"/>
      </dsp:txXfrm>
    </dsp:sp>
    <dsp:sp modelId="{3993A00A-7091-1F4B-BAB2-EA69D4A7210F}">
      <dsp:nvSpPr>
        <dsp:cNvPr id="0" name=""/>
        <dsp:cNvSpPr/>
      </dsp:nvSpPr>
      <dsp:spPr>
        <a:xfrm>
          <a:off x="7497480" y="100462"/>
          <a:ext cx="3286890" cy="131475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Garamond" panose="02020404030301010803" pitchFamily="18" charset="0"/>
            </a:rPr>
            <a:t>Good Governance Cohort</a:t>
          </a:r>
        </a:p>
      </dsp:txBody>
      <dsp:txXfrm>
        <a:off x="7497480" y="100462"/>
        <a:ext cx="3286890" cy="1314756"/>
      </dsp:txXfrm>
    </dsp:sp>
    <dsp:sp modelId="{FED76E38-B369-CA43-A011-C99EC23B2A8D}">
      <dsp:nvSpPr>
        <dsp:cNvPr id="0" name=""/>
        <dsp:cNvSpPr/>
      </dsp:nvSpPr>
      <dsp:spPr>
        <a:xfrm>
          <a:off x="7497480" y="1415218"/>
          <a:ext cx="3286890" cy="3122263"/>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Pilot launched January 2023</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Five organizations</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Curriculum &amp; tools to strengthen governance practices</a:t>
          </a:r>
        </a:p>
        <a:p>
          <a:pPr marL="57150" lvl="1" indent="-57150" algn="l" defTabSz="400050">
            <a:lnSpc>
              <a:spcPct val="90000"/>
            </a:lnSpc>
            <a:spcBef>
              <a:spcPct val="0"/>
            </a:spcBef>
            <a:spcAft>
              <a:spcPct val="15000"/>
            </a:spcAft>
            <a:buChar char="•"/>
          </a:pPr>
          <a:endParaRPr lang="en-US" sz="900" kern="1200" dirty="0">
            <a:solidFill>
              <a:schemeClr val="tx1"/>
            </a:solidFill>
            <a:latin typeface="Garamond" panose="02020404030301010803" pitchFamily="18"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Garamond" panose="02020404030301010803" pitchFamily="18" charset="0"/>
            </a:rPr>
            <a:t>Key value is the cohort—shared experience, safe space and governance partnership</a:t>
          </a:r>
        </a:p>
      </dsp:txBody>
      <dsp:txXfrm>
        <a:off x="7497480" y="1415218"/>
        <a:ext cx="3286890" cy="31222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F46EC-13E1-064E-863D-B19060D2F931}">
      <dsp:nvSpPr>
        <dsp:cNvPr id="0" name=""/>
        <dsp:cNvSpPr/>
      </dsp:nvSpPr>
      <dsp:spPr>
        <a:xfrm>
          <a:off x="5772"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Informal community expertise</a:t>
          </a:r>
        </a:p>
      </dsp:txBody>
      <dsp:txXfrm>
        <a:off x="37219" y="707582"/>
        <a:ext cx="1726551" cy="1010773"/>
      </dsp:txXfrm>
    </dsp:sp>
    <dsp:sp modelId="{78A2FFD7-C04A-9D4B-B815-11559BFEAF76}">
      <dsp:nvSpPr>
        <dsp:cNvPr id="0" name=""/>
        <dsp:cNvSpPr/>
      </dsp:nvSpPr>
      <dsp:spPr>
        <a:xfrm>
          <a:off x="1952689"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1952689" y="1079834"/>
        <a:ext cx="265553" cy="266270"/>
      </dsp:txXfrm>
    </dsp:sp>
    <dsp:sp modelId="{04DF102B-7522-5347-94EF-E6DF016CB5DA}">
      <dsp:nvSpPr>
        <dsp:cNvPr id="0" name=""/>
        <dsp:cNvSpPr/>
      </dsp:nvSpPr>
      <dsp:spPr>
        <a:xfrm>
          <a:off x="2510996"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Shared Spaces (1 </a:t>
          </a:r>
          <a:r>
            <a:rPr lang="en-US" sz="1600" kern="1200" dirty="0">
              <a:solidFill>
                <a:schemeClr val="tx1"/>
              </a:solidFill>
              <a:latin typeface="Garamond" panose="02020404030301010803" pitchFamily="18" charset="0"/>
            </a:rPr>
            <a:t>&amp;</a:t>
          </a:r>
          <a:r>
            <a:rPr lang="en-US" sz="2000" kern="1200" dirty="0">
              <a:solidFill>
                <a:schemeClr val="tx1"/>
              </a:solidFill>
              <a:latin typeface="Garamond" panose="02020404030301010803" pitchFamily="18" charset="0"/>
            </a:rPr>
            <a:t> 2) </a:t>
          </a:r>
        </a:p>
      </dsp:txBody>
      <dsp:txXfrm>
        <a:off x="2542443" y="707582"/>
        <a:ext cx="1726551" cy="1010773"/>
      </dsp:txXfrm>
    </dsp:sp>
    <dsp:sp modelId="{272DCBDC-8A8D-6647-92A8-D683FEE473CD}">
      <dsp:nvSpPr>
        <dsp:cNvPr id="0" name=""/>
        <dsp:cNvSpPr/>
      </dsp:nvSpPr>
      <dsp:spPr>
        <a:xfrm>
          <a:off x="4457912"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4457912" y="1079834"/>
        <a:ext cx="265553" cy="266270"/>
      </dsp:txXfrm>
    </dsp:sp>
    <dsp:sp modelId="{419ECEE2-A956-EF4B-9FA4-800B4DA899DB}">
      <dsp:nvSpPr>
        <dsp:cNvPr id="0" name=""/>
        <dsp:cNvSpPr/>
      </dsp:nvSpPr>
      <dsp:spPr>
        <a:xfrm>
          <a:off x="5016219"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COVID Community Response Fund</a:t>
          </a:r>
        </a:p>
      </dsp:txBody>
      <dsp:txXfrm>
        <a:off x="5047666" y="707582"/>
        <a:ext cx="1726551" cy="1010773"/>
      </dsp:txXfrm>
    </dsp:sp>
    <dsp:sp modelId="{404EC125-4BD3-DB47-9DB8-B743E22615F4}">
      <dsp:nvSpPr>
        <dsp:cNvPr id="0" name=""/>
        <dsp:cNvSpPr/>
      </dsp:nvSpPr>
      <dsp:spPr>
        <a:xfrm>
          <a:off x="6963136"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6963136" y="1079834"/>
        <a:ext cx="265553" cy="266270"/>
      </dsp:txXfrm>
    </dsp:sp>
    <dsp:sp modelId="{06EFFCDC-4AAC-A64D-BE52-FFFBCF8248C6}">
      <dsp:nvSpPr>
        <dsp:cNvPr id="0" name=""/>
        <dsp:cNvSpPr/>
      </dsp:nvSpPr>
      <dsp:spPr>
        <a:xfrm>
          <a:off x="7521443"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1</a:t>
          </a:r>
          <a:r>
            <a:rPr lang="en-US" sz="2000" kern="1200" baseline="30000" dirty="0">
              <a:solidFill>
                <a:schemeClr val="tx1"/>
              </a:solidFill>
              <a:latin typeface="Garamond" panose="02020404030301010803" pitchFamily="18" charset="0"/>
            </a:rPr>
            <a:t>st</a:t>
          </a:r>
          <a:r>
            <a:rPr lang="en-US" sz="2000" kern="1200" dirty="0">
              <a:solidFill>
                <a:schemeClr val="tx1"/>
              </a:solidFill>
              <a:latin typeface="Garamond" panose="02020404030301010803" pitchFamily="18" charset="0"/>
            </a:rPr>
            <a:t> Collaborative (Disability organizations)</a:t>
          </a:r>
        </a:p>
      </dsp:txBody>
      <dsp:txXfrm>
        <a:off x="7552890" y="707582"/>
        <a:ext cx="1726551" cy="1010773"/>
      </dsp:txXfrm>
    </dsp:sp>
    <dsp:sp modelId="{49B3D480-5BA9-7240-BC1E-4E4592471D0E}">
      <dsp:nvSpPr>
        <dsp:cNvPr id="0" name=""/>
        <dsp:cNvSpPr/>
      </dsp:nvSpPr>
      <dsp:spPr>
        <a:xfrm>
          <a:off x="9468360" y="991078"/>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a:off x="9468360" y="1079834"/>
        <a:ext cx="265553" cy="266270"/>
      </dsp:txXfrm>
    </dsp:sp>
    <dsp:sp modelId="{FAF7DAF0-F5CF-BB49-913D-08FF57C716CA}">
      <dsp:nvSpPr>
        <dsp:cNvPr id="0" name=""/>
        <dsp:cNvSpPr/>
      </dsp:nvSpPr>
      <dsp:spPr>
        <a:xfrm>
          <a:off x="10026667" y="676135"/>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2021 – 2025 Strategic Plan</a:t>
          </a:r>
        </a:p>
      </dsp:txBody>
      <dsp:txXfrm>
        <a:off x="10058114" y="707582"/>
        <a:ext cx="1726551" cy="1010773"/>
      </dsp:txXfrm>
    </dsp:sp>
    <dsp:sp modelId="{E173BB02-4B87-9A47-BF72-6DEE03ABE830}">
      <dsp:nvSpPr>
        <dsp:cNvPr id="0" name=""/>
        <dsp:cNvSpPr/>
      </dsp:nvSpPr>
      <dsp:spPr>
        <a:xfrm rot="5400000">
          <a:off x="10731708" y="1875064"/>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5400000">
        <a:off x="10788255" y="1907274"/>
        <a:ext cx="266270" cy="265553"/>
      </dsp:txXfrm>
    </dsp:sp>
    <dsp:sp modelId="{02F65562-0B6E-C14A-82F6-E81D2326309D}">
      <dsp:nvSpPr>
        <dsp:cNvPr id="0" name=""/>
        <dsp:cNvSpPr/>
      </dsp:nvSpPr>
      <dsp:spPr>
        <a:xfrm>
          <a:off x="10026667" y="2465581"/>
          <a:ext cx="1789445" cy="10736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Listening Sessions</a:t>
          </a:r>
        </a:p>
      </dsp:txBody>
      <dsp:txXfrm>
        <a:off x="10058114" y="2497028"/>
        <a:ext cx="1726551" cy="1010773"/>
      </dsp:txXfrm>
    </dsp:sp>
    <dsp:sp modelId="{65092C6A-0C6F-494E-B52C-1DF17CB05AAA}">
      <dsp:nvSpPr>
        <dsp:cNvPr id="0" name=""/>
        <dsp:cNvSpPr/>
      </dsp:nvSpPr>
      <dsp:spPr>
        <a:xfrm rot="10800000">
          <a:off x="9489833"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10800000">
        <a:off x="9603642" y="2869279"/>
        <a:ext cx="265553" cy="266270"/>
      </dsp:txXfrm>
    </dsp:sp>
    <dsp:sp modelId="{AF83AB5C-0DD7-F745-B7EF-CFB2FD7B585D}">
      <dsp:nvSpPr>
        <dsp:cNvPr id="0" name=""/>
        <dsp:cNvSpPr/>
      </dsp:nvSpPr>
      <dsp:spPr>
        <a:xfrm>
          <a:off x="7521443" y="2465581"/>
          <a:ext cx="1789445" cy="10736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Consultant</a:t>
          </a:r>
          <a:r>
            <a:rPr lang="en-US" sz="2000" kern="1200" baseline="0" dirty="0">
              <a:solidFill>
                <a:schemeClr val="tx1"/>
              </a:solidFill>
              <a:latin typeface="Garamond" panose="02020404030301010803" pitchFamily="18" charset="0"/>
            </a:rPr>
            <a:t> in Residence</a:t>
          </a:r>
          <a:endParaRPr lang="en-US" sz="2000" kern="1200" dirty="0">
            <a:solidFill>
              <a:schemeClr val="tx1"/>
            </a:solidFill>
            <a:latin typeface="Garamond" panose="02020404030301010803" pitchFamily="18" charset="0"/>
          </a:endParaRPr>
        </a:p>
      </dsp:txBody>
      <dsp:txXfrm>
        <a:off x="7552890" y="2497028"/>
        <a:ext cx="1726551" cy="1010773"/>
      </dsp:txXfrm>
    </dsp:sp>
    <dsp:sp modelId="{CE02CBC0-8724-224C-BA40-F186FFF78AF4}">
      <dsp:nvSpPr>
        <dsp:cNvPr id="0" name=""/>
        <dsp:cNvSpPr/>
      </dsp:nvSpPr>
      <dsp:spPr>
        <a:xfrm rot="10800000">
          <a:off x="6984609"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10800000">
        <a:off x="7098418" y="2869279"/>
        <a:ext cx="265553" cy="266270"/>
      </dsp:txXfrm>
    </dsp:sp>
    <dsp:sp modelId="{D73C549B-3E70-514F-9B36-60A50EB499E3}">
      <dsp:nvSpPr>
        <dsp:cNvPr id="0" name=""/>
        <dsp:cNvSpPr/>
      </dsp:nvSpPr>
      <dsp:spPr>
        <a:xfrm>
          <a:off x="5016219" y="2465581"/>
          <a:ext cx="1789445" cy="10736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Good Governance Cohort</a:t>
          </a:r>
        </a:p>
      </dsp:txBody>
      <dsp:txXfrm>
        <a:off x="5047666" y="2497028"/>
        <a:ext cx="1726551" cy="1010773"/>
      </dsp:txXfrm>
    </dsp:sp>
    <dsp:sp modelId="{2B996558-2D90-9945-8A63-D0F9283D6384}">
      <dsp:nvSpPr>
        <dsp:cNvPr id="0" name=""/>
        <dsp:cNvSpPr/>
      </dsp:nvSpPr>
      <dsp:spPr>
        <a:xfrm rot="10800000">
          <a:off x="4479386"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593195" y="2869279"/>
        <a:ext cx="265553" cy="266270"/>
      </dsp:txXfrm>
    </dsp:sp>
    <dsp:sp modelId="{A80DA112-57E0-1E46-B096-DCFEBC1DDE0D}">
      <dsp:nvSpPr>
        <dsp:cNvPr id="0" name=""/>
        <dsp:cNvSpPr/>
      </dsp:nvSpPr>
      <dsp:spPr>
        <a:xfrm>
          <a:off x="2510996" y="2465581"/>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a:solidFill>
                <a:schemeClr val="tx1"/>
              </a:solidFill>
              <a:latin typeface="Garamond" panose="02020404030301010803" pitchFamily="18" charset="0"/>
            </a:rPr>
            <a:t>Inclusivity Study</a:t>
          </a:r>
        </a:p>
      </dsp:txBody>
      <dsp:txXfrm>
        <a:off x="2542443" y="2497028"/>
        <a:ext cx="1726551" cy="1010773"/>
      </dsp:txXfrm>
    </dsp:sp>
    <dsp:sp modelId="{1891F953-3373-0145-9EED-ED651678AFB6}">
      <dsp:nvSpPr>
        <dsp:cNvPr id="0" name=""/>
        <dsp:cNvSpPr/>
      </dsp:nvSpPr>
      <dsp:spPr>
        <a:xfrm rot="10800000">
          <a:off x="1974162" y="2780523"/>
          <a:ext cx="379362" cy="44378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Garamond" panose="02020404030301010803" pitchFamily="18" charset="0"/>
          </a:endParaRPr>
        </a:p>
      </dsp:txBody>
      <dsp:txXfrm rot="10800000">
        <a:off x="2087971" y="2869279"/>
        <a:ext cx="265553" cy="266270"/>
      </dsp:txXfrm>
    </dsp:sp>
    <dsp:sp modelId="{9BDBCE94-0EF8-014C-9327-8B48E93BF5F0}">
      <dsp:nvSpPr>
        <dsp:cNvPr id="0" name=""/>
        <dsp:cNvSpPr/>
      </dsp:nvSpPr>
      <dsp:spPr>
        <a:xfrm>
          <a:off x="5772" y="2465581"/>
          <a:ext cx="1789445" cy="107366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Garamond" panose="02020404030301010803" pitchFamily="18" charset="0"/>
            </a:rPr>
            <a:t>Shared Spaces (3)</a:t>
          </a:r>
        </a:p>
      </dsp:txBody>
      <dsp:txXfrm>
        <a:off x="37219" y="2497028"/>
        <a:ext cx="1726551" cy="101077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C56FB-E7B4-8441-A99D-A4F68CBFADD9}" type="datetimeFigureOut">
              <a:rPr lang="en-US" smtClean="0"/>
              <a:t>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CA4F9-9933-1D45-88B5-3EC82A3C11CB}" type="slidenum">
              <a:rPr lang="en-US" smtClean="0"/>
              <a:t>‹#›</a:t>
            </a:fld>
            <a:endParaRPr lang="en-US"/>
          </a:p>
        </p:txBody>
      </p:sp>
    </p:spTree>
    <p:extLst>
      <p:ext uri="{BB962C8B-B14F-4D97-AF65-F5344CB8AC3E}">
        <p14:creationId xmlns:p14="http://schemas.microsoft.com/office/powerpoint/2010/main" val="72495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E5B7AC0D-E200-E746-B5A0-995B7B52517C}"/>
              </a:ext>
            </a:extLst>
          </p:cNvPr>
          <p:cNvSpPr>
            <a:spLocks noGrp="1" noRot="1" noChangeAspect="1" noChangeArrowheads="1" noTextEdit="1"/>
          </p:cNvSpPr>
          <p:nvPr>
            <p:ph type="sldImg"/>
          </p:nvPr>
        </p:nvSpPr>
        <p:spPr>
          <a:ln/>
        </p:spPr>
      </p:sp>
      <p:sp>
        <p:nvSpPr>
          <p:cNvPr id="17410" name="Notes Placeholder 2">
            <a:extLst>
              <a:ext uri="{FF2B5EF4-FFF2-40B4-BE49-F238E27FC236}">
                <a16:creationId xmlns:a16="http://schemas.microsoft.com/office/drawing/2014/main" id="{E3A49AF9-A688-9E48-A0B7-B57A08A8E1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Begin 4:00</a:t>
            </a:r>
          </a:p>
          <a:p>
            <a:r>
              <a:rPr lang="en-US" altLang="en-US" dirty="0">
                <a:latin typeface="Arial" panose="020B0604020202020204" pitchFamily="34" charset="0"/>
              </a:rPr>
              <a:t>Kim to do welcome:</a:t>
            </a:r>
          </a:p>
          <a:p>
            <a:pPr marL="171450" indent="-171450">
              <a:buFont typeface="Arial" panose="020B0604020202020204" pitchFamily="34" charset="0"/>
              <a:buChar char="•"/>
            </a:pPr>
            <a:r>
              <a:rPr lang="en-US" altLang="en-US" dirty="0">
                <a:latin typeface="Arial" panose="020B0604020202020204" pitchFamily="34" charset="0"/>
              </a:rPr>
              <a:t>Consultant since 2007 specializing in philanthropy, strategy and governance</a:t>
            </a:r>
          </a:p>
          <a:p>
            <a:pPr marL="171450" indent="-171450">
              <a:buFont typeface="Arial" panose="020B0604020202020204" pitchFamily="34" charset="0"/>
              <a:buChar char="•"/>
            </a:pPr>
            <a:r>
              <a:rPr lang="en-US" altLang="en-US" dirty="0">
                <a:latin typeface="Arial" panose="020B0604020202020204" pitchFamily="34" charset="0"/>
              </a:rPr>
              <a:t>Have worked with MAF for 10 years on strategic planning and several other projects we will tell you more about later in our presentation</a:t>
            </a:r>
          </a:p>
          <a:p>
            <a:pPr marL="171450" indent="-171450">
              <a:buFont typeface="Arial" panose="020B0604020202020204" pitchFamily="34" charset="0"/>
              <a:buChar char="•"/>
            </a:pPr>
            <a:r>
              <a:rPr lang="en-US" altLang="en-US" dirty="0">
                <a:latin typeface="Arial" panose="020B0604020202020204" pitchFamily="34" charset="0"/>
              </a:rPr>
              <a:t>Thought MAF should present today because of the tremendous change I have seen in their practice, relationships and assets…feel they have been not been afraid to think outside of the box regarding the role of a community foundation, to challenge themselves to do better, and lift up the role of philanthropy as a powerful tool for benefitting the community.  </a:t>
            </a:r>
          </a:p>
          <a:p>
            <a:endParaRPr lang="en-US" altLang="en-US" dirty="0">
              <a:latin typeface="Arial" panose="020B0604020202020204" pitchFamily="34" charset="0"/>
            </a:endParaRPr>
          </a:p>
          <a:p>
            <a:r>
              <a:rPr lang="en-US" altLang="en-US" dirty="0">
                <a:latin typeface="Arial" panose="020B0604020202020204" pitchFamily="34" charset="0"/>
              </a:rPr>
              <a:t>NANCY</a:t>
            </a:r>
          </a:p>
          <a:p>
            <a:pPr marL="171450" indent="-171450">
              <a:buFont typeface="Arial" panose="020B0604020202020204" pitchFamily="34" charset="0"/>
              <a:buChar char="•"/>
            </a:pPr>
            <a:r>
              <a:rPr lang="en-US" altLang="en-US" dirty="0">
                <a:latin typeface="Arial" panose="020B0604020202020204" pitchFamily="34" charset="0"/>
              </a:rPr>
              <a:t>introduce self </a:t>
            </a:r>
          </a:p>
          <a:p>
            <a:pPr marL="171450" indent="-171450">
              <a:buFont typeface="Arial" panose="020B0604020202020204" pitchFamily="34" charset="0"/>
              <a:buChar char="•"/>
            </a:pPr>
            <a:r>
              <a:rPr lang="en-US" altLang="en-US" dirty="0">
                <a:latin typeface="Arial" panose="020B0604020202020204" pitchFamily="34" charset="0"/>
              </a:rPr>
              <a:t>provide brief MAF history and composition (assets under management, role in the community, DAF)</a:t>
            </a:r>
          </a:p>
        </p:txBody>
      </p:sp>
      <p:sp>
        <p:nvSpPr>
          <p:cNvPr id="17411" name="Slide Number Placeholder 3">
            <a:extLst>
              <a:ext uri="{FF2B5EF4-FFF2-40B4-BE49-F238E27FC236}">
                <a16:creationId xmlns:a16="http://schemas.microsoft.com/office/drawing/2014/main" id="{50E99E47-5F50-9441-9F33-5A2E3172DE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fld id="{6E355C43-7748-224E-85D3-CD23824B4F14}" type="slidenum">
              <a:rPr lang="en-US" altLang="en-US" sz="1200" smtClean="0"/>
              <a:pPr/>
              <a:t>1</a:t>
            </a:fld>
            <a:endParaRPr lang="en-US" altLang="en-US" sz="1200"/>
          </a:p>
        </p:txBody>
      </p:sp>
    </p:spTree>
    <p:extLst>
      <p:ext uri="{BB962C8B-B14F-4D97-AF65-F5344CB8AC3E}">
        <p14:creationId xmlns:p14="http://schemas.microsoft.com/office/powerpoint/2010/main" val="65225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00CA4F9-9933-1D45-88B5-3EC82A3C11CB}" type="slidenum">
              <a:rPr lang="en-US" smtClean="0"/>
              <a:t>10</a:t>
            </a:fld>
            <a:endParaRPr lang="en-US"/>
          </a:p>
        </p:txBody>
      </p:sp>
    </p:spTree>
    <p:extLst>
      <p:ext uri="{BB962C8B-B14F-4D97-AF65-F5344CB8AC3E}">
        <p14:creationId xmlns:p14="http://schemas.microsoft.com/office/powerpoint/2010/main" val="83850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Finish by 4:10</a:t>
            </a:r>
          </a:p>
          <a:p>
            <a:endParaRPr lang="en-US" sz="1400" dirty="0"/>
          </a:p>
          <a:p>
            <a:r>
              <a:rPr lang="en-US" sz="1400" dirty="0"/>
              <a:t>NANCY – as Kim just shared…we think philanthropy is an incredibly powerful—and versatile tool—for change.  We know you do as well.  We are here today to share MAF’s experience giving beyond the check-book and our path toward trust-based philanthropy.  This is just our </a:t>
            </a:r>
            <a:r>
              <a:rPr lang="en-US" sz="1400"/>
              <a:t>experience…</a:t>
            </a:r>
            <a:endParaRPr lang="en-US" sz="1400" dirty="0"/>
          </a:p>
        </p:txBody>
      </p:sp>
      <p:sp>
        <p:nvSpPr>
          <p:cNvPr id="4" name="Slide Number Placeholder 3"/>
          <p:cNvSpPr>
            <a:spLocks noGrp="1"/>
          </p:cNvSpPr>
          <p:nvPr>
            <p:ph type="sldNum" sz="quarter" idx="5"/>
          </p:nvPr>
        </p:nvSpPr>
        <p:spPr/>
        <p:txBody>
          <a:bodyPr/>
          <a:lstStyle/>
          <a:p>
            <a:fld id="{200CA4F9-9933-1D45-88B5-3EC82A3C11CB}" type="slidenum">
              <a:rPr lang="en-US" smtClean="0"/>
              <a:t>2</a:t>
            </a:fld>
            <a:endParaRPr lang="en-US"/>
          </a:p>
        </p:txBody>
      </p:sp>
    </p:spTree>
    <p:extLst>
      <p:ext uri="{BB962C8B-B14F-4D97-AF65-F5344CB8AC3E}">
        <p14:creationId xmlns:p14="http://schemas.microsoft.com/office/powerpoint/2010/main" val="3692896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NANCY </a:t>
            </a:r>
            <a:endParaRPr lang="en-US" b="1" dirty="0"/>
          </a:p>
          <a:p>
            <a:endParaRPr lang="en-US" dirty="0"/>
          </a:p>
          <a:p>
            <a:r>
              <a:rPr lang="en-US" dirty="0"/>
              <a:t>From the 2021-2025 strategic plan---the value we wanted to create as a result of our strategic plan…to elevate philanthropy as a tool for change…</a:t>
            </a:r>
          </a:p>
        </p:txBody>
      </p:sp>
      <p:sp>
        <p:nvSpPr>
          <p:cNvPr id="4" name="Slide Number Placeholder 3"/>
          <p:cNvSpPr>
            <a:spLocks noGrp="1"/>
          </p:cNvSpPr>
          <p:nvPr>
            <p:ph type="sldNum" sz="quarter" idx="5"/>
          </p:nvPr>
        </p:nvSpPr>
        <p:spPr/>
        <p:txBody>
          <a:bodyPr/>
          <a:lstStyle/>
          <a:p>
            <a:fld id="{200CA4F9-9933-1D45-88B5-3EC82A3C11CB}" type="slidenum">
              <a:rPr lang="en-US" smtClean="0"/>
              <a:t>3</a:t>
            </a:fld>
            <a:endParaRPr lang="en-US"/>
          </a:p>
        </p:txBody>
      </p:sp>
    </p:spTree>
    <p:extLst>
      <p:ext uri="{BB962C8B-B14F-4D97-AF65-F5344CB8AC3E}">
        <p14:creationId xmlns:p14="http://schemas.microsoft.com/office/powerpoint/2010/main" val="281227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Garamond" panose="02020404030301010803" pitchFamily="18" charset="0"/>
                <a:ea typeface="Calibri" panose="020F0502020204030204" pitchFamily="34" charset="0"/>
                <a:cs typeface="Times New Roman" panose="02020603050405020304" pitchFamily="18" charset="0"/>
              </a:rPr>
              <a:t>KIM </a:t>
            </a:r>
          </a:p>
          <a:p>
            <a:r>
              <a:rPr lang="en-US" altLang="en-US" dirty="0">
                <a:latin typeface="Garamond" panose="02020404030301010803" pitchFamily="18" charset="0"/>
                <a:ea typeface="Calibri" panose="020F0502020204030204" pitchFamily="34" charset="0"/>
                <a:cs typeface="Times New Roman" panose="02020603050405020304" pitchFamily="18" charset="0"/>
              </a:rPr>
              <a:t>Our plan was focused on growing the Foundation’s impact in the community—by listening to and learning from our donors and the nonprofits, using this information to inform our decision making (as well as that of others in the community) and engage more people and organizations in solving problems and realizing new opportunities…</a:t>
            </a:r>
            <a:endParaRPr lang="en-US" b="1" dirty="0"/>
          </a:p>
          <a:p>
            <a:endParaRPr lang="en-US" dirty="0"/>
          </a:p>
        </p:txBody>
      </p:sp>
      <p:sp>
        <p:nvSpPr>
          <p:cNvPr id="4" name="Slide Number Placeholder 3"/>
          <p:cNvSpPr>
            <a:spLocks noGrp="1"/>
          </p:cNvSpPr>
          <p:nvPr>
            <p:ph type="sldNum" sz="quarter" idx="5"/>
          </p:nvPr>
        </p:nvSpPr>
        <p:spPr/>
        <p:txBody>
          <a:bodyPr/>
          <a:lstStyle/>
          <a:p>
            <a:fld id="{200CA4F9-9933-1D45-88B5-3EC82A3C11CB}" type="slidenum">
              <a:rPr lang="en-US" smtClean="0"/>
              <a:t>4</a:t>
            </a:fld>
            <a:endParaRPr lang="en-US"/>
          </a:p>
        </p:txBody>
      </p:sp>
    </p:spTree>
    <p:extLst>
      <p:ext uri="{BB962C8B-B14F-4D97-AF65-F5344CB8AC3E}">
        <p14:creationId xmlns:p14="http://schemas.microsoft.com/office/powerpoint/2010/main" val="1202552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br>
              <a:rPr lang="en-US" dirty="0"/>
            </a:br>
            <a:r>
              <a:rPr lang="en-US" dirty="0"/>
              <a:t>This quote does a great job summing up our intent…</a:t>
            </a:r>
          </a:p>
        </p:txBody>
      </p:sp>
      <p:sp>
        <p:nvSpPr>
          <p:cNvPr id="4" name="Slide Number Placeholder 3"/>
          <p:cNvSpPr>
            <a:spLocks noGrp="1"/>
          </p:cNvSpPr>
          <p:nvPr>
            <p:ph type="sldNum" sz="quarter" idx="5"/>
          </p:nvPr>
        </p:nvSpPr>
        <p:spPr/>
        <p:txBody>
          <a:bodyPr/>
          <a:lstStyle/>
          <a:p>
            <a:fld id="{200CA4F9-9933-1D45-88B5-3EC82A3C11CB}" type="slidenum">
              <a:rPr lang="en-US" smtClean="0"/>
              <a:t>5</a:t>
            </a:fld>
            <a:endParaRPr lang="en-US"/>
          </a:p>
        </p:txBody>
      </p:sp>
    </p:spTree>
    <p:extLst>
      <p:ext uri="{BB962C8B-B14F-4D97-AF65-F5344CB8AC3E}">
        <p14:creationId xmlns:p14="http://schemas.microsoft.com/office/powerpoint/2010/main" val="236406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NANCY</a:t>
            </a:r>
            <a:endParaRPr lang="en-US" b="1" dirty="0"/>
          </a:p>
          <a:p>
            <a:r>
              <a:rPr lang="en-US" dirty="0"/>
              <a:t>INFORMAL community expertise:</a:t>
            </a:r>
          </a:p>
          <a:p>
            <a:pPr marL="171450" indent="-171450">
              <a:buFont typeface="Arial" panose="020B0604020202020204" pitchFamily="34" charset="0"/>
              <a:buChar char="•"/>
            </a:pPr>
            <a:r>
              <a:rPr lang="en-US" dirty="0"/>
              <a:t>Present in community and discussion and/or decision-making tables; at events, etc.</a:t>
            </a:r>
          </a:p>
          <a:p>
            <a:pPr marL="171450" indent="-171450">
              <a:buFont typeface="Arial" panose="020B0604020202020204" pitchFamily="34" charset="0"/>
              <a:buChar char="•"/>
            </a:pPr>
            <a:r>
              <a:rPr lang="en-US" dirty="0"/>
              <a:t>Hired nonprofit specialist</a:t>
            </a:r>
          </a:p>
          <a:p>
            <a:pPr marL="171450" indent="-171450">
              <a:buFont typeface="Arial" panose="020B0604020202020204" pitchFamily="34" charset="0"/>
              <a:buChar char="•"/>
            </a:pPr>
            <a:r>
              <a:rPr lang="en-US" dirty="0"/>
              <a:t>Intentional about learning from grant-making</a:t>
            </a:r>
          </a:p>
          <a:p>
            <a:pPr marL="0" indent="0">
              <a:buFontTx/>
              <a:buNone/>
            </a:pPr>
            <a:endParaRPr lang="en-US" dirty="0"/>
          </a:p>
          <a:p>
            <a:pPr marL="0" indent="0">
              <a:buFontTx/>
              <a:buNone/>
            </a:pPr>
            <a:r>
              <a:rPr lang="en-US" dirty="0"/>
              <a:t>Shared Spaces</a:t>
            </a:r>
          </a:p>
          <a:p>
            <a:pPr marL="0" indent="0">
              <a:buFontTx/>
              <a:buNone/>
            </a:pPr>
            <a:r>
              <a:rPr lang="en-US" dirty="0"/>
              <a:t>Nonprofits needed space and opportunities to collaborate; donor focused on building sector’s capacity</a:t>
            </a:r>
          </a:p>
          <a:p>
            <a:pPr marL="0" indent="0">
              <a:buFontTx/>
              <a:buNone/>
            </a:pPr>
            <a:endParaRPr lang="en-US" dirty="0"/>
          </a:p>
          <a:p>
            <a:pPr marL="0" indent="0">
              <a:buFontTx/>
              <a:buNone/>
            </a:pPr>
            <a:r>
              <a:rPr lang="en-US" dirty="0"/>
              <a:t>Community Response Fund:</a:t>
            </a:r>
          </a:p>
          <a:p>
            <a:pPr marL="0" indent="0">
              <a:buFontTx/>
              <a:buNone/>
            </a:pPr>
            <a:r>
              <a:rPr lang="en-US" dirty="0"/>
              <a:t>Partnership with United Way; intentionally simplified process, creative approach to helping nonprofits, began to see themes; maintained revised grant-process</a:t>
            </a:r>
          </a:p>
          <a:p>
            <a:pPr marL="0" indent="0">
              <a:buFontTx/>
              <a:buNone/>
            </a:pPr>
            <a:endParaRPr lang="en-US" dirty="0"/>
          </a:p>
          <a:p>
            <a:pPr marL="0" indent="0">
              <a:buFontTx/>
              <a:buNone/>
            </a:pPr>
            <a:r>
              <a:rPr lang="en-US" dirty="0"/>
              <a:t>1</a:t>
            </a:r>
            <a:r>
              <a:rPr lang="en-US" baseline="30000" dirty="0"/>
              <a:t>st</a:t>
            </a:r>
            <a:r>
              <a:rPr lang="en-US" dirty="0"/>
              <a:t> Collaborative:</a:t>
            </a:r>
          </a:p>
          <a:p>
            <a:pPr marL="171450" indent="-171450">
              <a:buFont typeface="Arial" panose="020B0604020202020204" pitchFamily="34" charset="0"/>
              <a:buChar char="•"/>
            </a:pPr>
            <a:r>
              <a:rPr lang="en-US" dirty="0"/>
              <a:t>Saw disability groups were all struggling with similar issues – ensuring clients were connected to services and each other</a:t>
            </a:r>
          </a:p>
          <a:p>
            <a:pPr marL="171450" indent="-171450">
              <a:buFont typeface="Arial" panose="020B0604020202020204" pitchFamily="34" charset="0"/>
              <a:buChar char="•"/>
            </a:pPr>
            <a:r>
              <a:rPr lang="en-US" dirty="0"/>
              <a:t>Recognized benefits of a nonprofit strategist helping nonprofits think beyond scarcity/survival and focus on solutions – no time for collaboration or shared problem solving, alignment of resources; collaboration historically very informal (about client referral, advice, etc.)</a:t>
            </a:r>
          </a:p>
          <a:p>
            <a:pPr marL="171450" indent="-171450">
              <a:buFont typeface="Arial" panose="020B0604020202020204" pitchFamily="34" charset="0"/>
              <a:buChar char="•"/>
            </a:pPr>
            <a:endParaRPr lang="en-US" dirty="0"/>
          </a:p>
          <a:p>
            <a:pPr marL="0" indent="0">
              <a:buFontTx/>
              <a:buNone/>
            </a:pPr>
            <a:r>
              <a:rPr lang="en-US" dirty="0"/>
              <a:t>Strategic Plan:</a:t>
            </a:r>
          </a:p>
          <a:p>
            <a:pPr marL="171450" indent="-171450">
              <a:buFont typeface="Arial" panose="020B0604020202020204" pitchFamily="34" charset="0"/>
              <a:buChar char="•"/>
            </a:pPr>
            <a:r>
              <a:rPr lang="en-US" dirty="0"/>
              <a:t>Completed in began in fall of 2020, finished spring of 2021</a:t>
            </a:r>
          </a:p>
          <a:p>
            <a:pPr marL="171450" indent="-171450">
              <a:buFont typeface="Arial" panose="020B0604020202020204" pitchFamily="34" charset="0"/>
              <a:buChar char="•"/>
            </a:pPr>
            <a:r>
              <a:rPr lang="en-US" dirty="0"/>
              <a:t>Continued and formalized MAF’s commitment to being a trusted resource and partner</a:t>
            </a:r>
          </a:p>
          <a:p>
            <a:pPr marL="171450" indent="-171450">
              <a:buFont typeface="Arial" panose="020B0604020202020204" pitchFamily="34" charset="0"/>
              <a:buChar char="•"/>
            </a:pPr>
            <a:r>
              <a:rPr lang="en-US" dirty="0"/>
              <a:t>Identified value proposition – elevate philanthropy as a strategic means to advance community benefit – meant maximizing value of philanthropy and encouraging more people to see it as an effective way to improve the community</a:t>
            </a:r>
          </a:p>
          <a:p>
            <a:pPr marL="0" indent="0">
              <a:buFont typeface="Arial" panose="020B0604020202020204" pitchFamily="34" charset="0"/>
              <a:buNone/>
            </a:pPr>
            <a:endParaRPr lang="en-US" b="1" dirty="0"/>
          </a:p>
          <a:p>
            <a:pPr marL="0" indent="0">
              <a:buFont typeface="Arial" panose="020B0604020202020204" pitchFamily="34" charset="0"/>
              <a:buNone/>
            </a:pPr>
            <a:r>
              <a:rPr lang="en-US" b="1" dirty="0"/>
              <a:t>I’m going to ask Kim to share a bit about three of the new programs/initiatives that came out of the strategic plan…</a:t>
            </a:r>
          </a:p>
          <a:p>
            <a:pPr marL="171450" indent="-171450">
              <a:buFont typeface="Arial" panose="020B0604020202020204" pitchFamily="34" charset="0"/>
              <a:buChar char="•"/>
            </a:pPr>
            <a:endParaRPr lang="en-US" dirty="0"/>
          </a:p>
          <a:p>
            <a:pPr marL="0" indent="0">
              <a:buFontTx/>
              <a:buNone/>
            </a:pPr>
            <a:r>
              <a:rPr lang="en-US" dirty="0"/>
              <a:t>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00CA4F9-9933-1D45-88B5-3EC82A3C11CB}" type="slidenum">
              <a:rPr lang="en-US" smtClean="0"/>
              <a:t>6</a:t>
            </a:fld>
            <a:endParaRPr lang="en-US"/>
          </a:p>
        </p:txBody>
      </p:sp>
    </p:spTree>
    <p:extLst>
      <p:ext uri="{BB962C8B-B14F-4D97-AF65-F5344CB8AC3E}">
        <p14:creationId xmlns:p14="http://schemas.microsoft.com/office/powerpoint/2010/main" val="3300775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a:p>
            <a:r>
              <a:rPr lang="en-US" dirty="0"/>
              <a:t>Listening sessions began in March 2021</a:t>
            </a:r>
          </a:p>
          <a:p>
            <a:pPr marL="171450" indent="-171450">
              <a:buFont typeface="Arial" panose="020B0604020202020204" pitchFamily="34" charset="0"/>
              <a:buChar char="•"/>
            </a:pPr>
            <a:r>
              <a:rPr lang="en-US" dirty="0"/>
              <a:t>Board committee formed to shape process and help share information with the full Board</a:t>
            </a:r>
          </a:p>
          <a:p>
            <a:pPr marL="171450" indent="-171450">
              <a:buFont typeface="Arial" panose="020B0604020202020204" pitchFamily="34" charset="0"/>
              <a:buChar char="•"/>
            </a:pPr>
            <a:r>
              <a:rPr lang="en-US" dirty="0"/>
              <a:t>Key themes – persistent challenges:</a:t>
            </a:r>
          </a:p>
          <a:p>
            <a:pPr marL="628650" lvl="1" indent="-171450">
              <a:buFont typeface="Arial" panose="020B0604020202020204" pitchFamily="34" charset="0"/>
              <a:buChar char="•"/>
            </a:pPr>
            <a:r>
              <a:rPr lang="en-US" dirty="0"/>
              <a:t>Access to services (transportation and translation) – need to bring services out to community</a:t>
            </a:r>
          </a:p>
          <a:p>
            <a:pPr marL="628650" lvl="1" indent="-171450">
              <a:buFont typeface="Arial" panose="020B0604020202020204" pitchFamily="34" charset="0"/>
              <a:buChar char="•"/>
            </a:pPr>
            <a:r>
              <a:rPr lang="en-US" dirty="0"/>
              <a:t>Staffing shortages</a:t>
            </a:r>
          </a:p>
          <a:p>
            <a:pPr marL="628650" lvl="1" indent="-171450">
              <a:buFont typeface="Arial" panose="020B0604020202020204" pitchFamily="34" charset="0"/>
              <a:buChar char="•"/>
            </a:pPr>
            <a:r>
              <a:rPr lang="en-US" dirty="0"/>
              <a:t>Volunteering shortages – no volunteer coordinators, operating on an outdated model</a:t>
            </a:r>
          </a:p>
          <a:p>
            <a:pPr marL="628650" lvl="1" indent="-171450">
              <a:buFont typeface="Arial" panose="020B0604020202020204" pitchFamily="34" charset="0"/>
              <a:buChar char="•"/>
            </a:pPr>
            <a:r>
              <a:rPr lang="en-US" dirty="0"/>
              <a:t>Revenue streams – lack of resources made the challenges even harder to surmount; also lack of fundraising expertise and dedicated staff; limited ability to grow and innovate</a:t>
            </a:r>
          </a:p>
          <a:p>
            <a:pPr marL="628650" lvl="1" indent="-171450">
              <a:buFont typeface="Arial" panose="020B0604020202020204" pitchFamily="34" charset="0"/>
              <a:buChar char="•"/>
            </a:pPr>
            <a:r>
              <a:rPr lang="en-US" dirty="0"/>
              <a:t>Collaboration – all willing to; many gave examples of informal cooperation (sharing job descriptions, referring clients, etc.), but lack of resources and constant need to focus on the urgency of now makes it difficult to set aside time on a sustained basis to collaborate</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Consultant in Residence</a:t>
            </a:r>
          </a:p>
          <a:p>
            <a:pPr marL="171450" lvl="0" indent="-171450">
              <a:buFont typeface="Arial" panose="020B0604020202020204" pitchFamily="34" charset="0"/>
              <a:buChar char="•"/>
            </a:pPr>
            <a:r>
              <a:rPr lang="en-US" dirty="0"/>
              <a:t>Began October of 2022 – used remainder of Community Response Funds</a:t>
            </a:r>
          </a:p>
          <a:p>
            <a:pPr marL="171450" lvl="0" indent="-171450">
              <a:buFont typeface="Arial" panose="020B0604020202020204" pitchFamily="34" charset="0"/>
              <a:buChar char="•"/>
            </a:pPr>
            <a:r>
              <a:rPr lang="en-US" dirty="0"/>
              <a:t>Knew nonprofits had difficulty spending to build their own capacity—they are always focused on meeting demand and tend to ignore the “supply”</a:t>
            </a:r>
          </a:p>
          <a:p>
            <a:pPr marL="171450" lvl="0" indent="-171450">
              <a:buFont typeface="Arial" panose="020B0604020202020204" pitchFamily="34" charset="0"/>
              <a:buChar char="•"/>
            </a:pPr>
            <a:r>
              <a:rPr lang="en-US" dirty="0"/>
              <a:t>Build capacity in three areas – governance, strategy, and philanthropy</a:t>
            </a:r>
          </a:p>
          <a:p>
            <a:pPr marL="171450" lvl="0" indent="-171450">
              <a:buFont typeface="Arial" panose="020B0604020202020204" pitchFamily="34" charset="0"/>
              <a:buChar char="•"/>
            </a:pPr>
            <a:r>
              <a:rPr lang="en-US" dirty="0"/>
              <a:t>Supported 35+ organizations – budgeting for growth, staffing restructure, ED coaching, capital campaign planning, creating compelling case for support, clarifying purpose/value proposition</a:t>
            </a:r>
          </a:p>
          <a:p>
            <a:pPr marL="171450" lvl="0" indent="-171450">
              <a:buFont typeface="Arial" panose="020B0604020202020204" pitchFamily="34" charset="0"/>
              <a:buChar char="•"/>
            </a:pPr>
            <a:r>
              <a:rPr lang="en-US" dirty="0"/>
              <a:t>Governance emerged as a key challenge</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dirty="0"/>
              <a:t>Good Governance Cohort</a:t>
            </a:r>
          </a:p>
          <a:p>
            <a:pPr marL="171450" lvl="0" indent="-171450">
              <a:buFont typeface="Arial" panose="020B0604020202020204" pitchFamily="34" charset="0"/>
              <a:buChar char="•"/>
            </a:pPr>
            <a:r>
              <a:rPr lang="en-US" dirty="0"/>
              <a:t>Just launched with a 2nd cohort scheduled to begin in July 2023</a:t>
            </a:r>
          </a:p>
          <a:p>
            <a:pPr marL="171450" lvl="0" indent="-171450">
              <a:buFont typeface="Arial" panose="020B0604020202020204" pitchFamily="34" charset="0"/>
              <a:buChar char="•"/>
            </a:pPr>
            <a:r>
              <a:rPr lang="en-US" dirty="0"/>
              <a:t>Small group – five organizations with both ED and board chair—believe we need two to begin to effect change</a:t>
            </a:r>
          </a:p>
          <a:p>
            <a:pPr marL="171450" lvl="0" indent="-171450">
              <a:buFont typeface="Arial" panose="020B0604020202020204" pitchFamily="34" charset="0"/>
              <a:buChar char="•"/>
            </a:pPr>
            <a:r>
              <a:rPr lang="en-US" dirty="0"/>
              <a:t>Six monthly meetings – training, tools and ample discussion – our goal is to help people move beyond oversight and develop a governance practice that transforms the board into the asset it is intended to be</a:t>
            </a:r>
          </a:p>
          <a:p>
            <a:pPr marL="171450" lvl="0" indent="-171450">
              <a:buFont typeface="Arial" panose="020B0604020202020204" pitchFamily="34" charset="0"/>
              <a:buChar char="•"/>
            </a:pPr>
            <a:r>
              <a:rPr lang="en-US" dirty="0"/>
              <a:t>Value is in the shared experience, the exchange of ideas among participants, the asking of difficult questions, and honest discussion…</a:t>
            </a:r>
          </a:p>
        </p:txBody>
      </p:sp>
      <p:sp>
        <p:nvSpPr>
          <p:cNvPr id="4" name="Slide Number Placeholder 3"/>
          <p:cNvSpPr>
            <a:spLocks noGrp="1"/>
          </p:cNvSpPr>
          <p:nvPr>
            <p:ph type="sldNum" sz="quarter" idx="5"/>
          </p:nvPr>
        </p:nvSpPr>
        <p:spPr/>
        <p:txBody>
          <a:bodyPr/>
          <a:lstStyle/>
          <a:p>
            <a:fld id="{200CA4F9-9933-1D45-88B5-3EC82A3C11CB}" type="slidenum">
              <a:rPr lang="en-US" smtClean="0"/>
              <a:t>7</a:t>
            </a:fld>
            <a:endParaRPr lang="en-US"/>
          </a:p>
        </p:txBody>
      </p:sp>
    </p:spTree>
    <p:extLst>
      <p:ext uri="{BB962C8B-B14F-4D97-AF65-F5344CB8AC3E}">
        <p14:creationId xmlns:p14="http://schemas.microsoft.com/office/powerpoint/2010/main" val="3032256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NANCY</a:t>
            </a:r>
            <a:endParaRPr lang="en-US" b="1" dirty="0"/>
          </a:p>
          <a:p>
            <a:r>
              <a:rPr lang="en-US" dirty="0"/>
              <a:t>INFORMAL community expertise:</a:t>
            </a:r>
          </a:p>
          <a:p>
            <a:pPr marL="171450" indent="-171450">
              <a:buFont typeface="Arial" panose="020B0604020202020204" pitchFamily="34" charset="0"/>
              <a:buChar char="•"/>
            </a:pPr>
            <a:r>
              <a:rPr lang="en-US" dirty="0"/>
              <a:t>Present in community and discussion and/or decision-making tables; at events, etc.</a:t>
            </a:r>
          </a:p>
          <a:p>
            <a:pPr marL="171450" indent="-171450">
              <a:buFont typeface="Arial" panose="020B0604020202020204" pitchFamily="34" charset="0"/>
              <a:buChar char="•"/>
            </a:pPr>
            <a:r>
              <a:rPr lang="en-US" dirty="0"/>
              <a:t>Hired nonprofit specialist</a:t>
            </a:r>
          </a:p>
          <a:p>
            <a:pPr marL="171450" indent="-171450">
              <a:buFont typeface="Arial" panose="020B0604020202020204" pitchFamily="34" charset="0"/>
              <a:buChar char="•"/>
            </a:pPr>
            <a:r>
              <a:rPr lang="en-US" dirty="0"/>
              <a:t>Intentional about learning from grant-making</a:t>
            </a:r>
          </a:p>
          <a:p>
            <a:pPr marL="0" indent="0">
              <a:buFontTx/>
              <a:buNone/>
            </a:pPr>
            <a:endParaRPr lang="en-US" dirty="0"/>
          </a:p>
          <a:p>
            <a:pPr marL="0" indent="0">
              <a:buFontTx/>
              <a:buNone/>
            </a:pPr>
            <a:r>
              <a:rPr lang="en-US" dirty="0"/>
              <a:t>Shared Spaces</a:t>
            </a:r>
          </a:p>
          <a:p>
            <a:pPr marL="0" indent="0">
              <a:buFontTx/>
              <a:buNone/>
            </a:pPr>
            <a:r>
              <a:rPr lang="en-US" dirty="0"/>
              <a:t>Nonprofits needed space and opportunities to collaborate; donor focused on building sector’s capacity</a:t>
            </a:r>
          </a:p>
          <a:p>
            <a:pPr marL="0" indent="0">
              <a:buFontTx/>
              <a:buNone/>
            </a:pPr>
            <a:endParaRPr lang="en-US" dirty="0"/>
          </a:p>
          <a:p>
            <a:pPr marL="0" indent="0">
              <a:buFontTx/>
              <a:buNone/>
            </a:pPr>
            <a:r>
              <a:rPr lang="en-US" dirty="0"/>
              <a:t>Community Response Fund:</a:t>
            </a:r>
          </a:p>
          <a:p>
            <a:pPr marL="0" indent="0">
              <a:buFontTx/>
              <a:buNone/>
            </a:pPr>
            <a:r>
              <a:rPr lang="en-US" dirty="0"/>
              <a:t>Partnership with United Way; intentionally simplified process, creative approach to helping nonprofits, began to see themes; maintained revised grant-process</a:t>
            </a:r>
          </a:p>
          <a:p>
            <a:pPr marL="0" indent="0">
              <a:buFontTx/>
              <a:buNone/>
            </a:pPr>
            <a:endParaRPr lang="en-US" dirty="0"/>
          </a:p>
          <a:p>
            <a:pPr marL="0" indent="0">
              <a:buFontTx/>
              <a:buNone/>
            </a:pPr>
            <a:r>
              <a:rPr lang="en-US" dirty="0"/>
              <a:t>1</a:t>
            </a:r>
            <a:r>
              <a:rPr lang="en-US" baseline="30000" dirty="0"/>
              <a:t>st</a:t>
            </a:r>
            <a:r>
              <a:rPr lang="en-US" dirty="0"/>
              <a:t> Collaborative:</a:t>
            </a:r>
          </a:p>
          <a:p>
            <a:pPr marL="171450" indent="-171450">
              <a:buFont typeface="Arial" panose="020B0604020202020204" pitchFamily="34" charset="0"/>
              <a:buChar char="•"/>
            </a:pPr>
            <a:r>
              <a:rPr lang="en-US" dirty="0"/>
              <a:t>Saw disability groups were all struggling with similar issues – ensuring clients were connected to services and each other</a:t>
            </a:r>
          </a:p>
          <a:p>
            <a:pPr marL="171450" indent="-171450">
              <a:buFont typeface="Arial" panose="020B0604020202020204" pitchFamily="34" charset="0"/>
              <a:buChar char="•"/>
            </a:pPr>
            <a:r>
              <a:rPr lang="en-US" dirty="0"/>
              <a:t>Recognized benefits of a nonprofit strategist helping nonprofits think beyond scarcity/survival and focus on solutions – no time for collaboration or shared problem solving, alignment of resources; collaboration historically very informal (about client referral, advice, etc.)</a:t>
            </a:r>
          </a:p>
          <a:p>
            <a:pPr marL="171450" indent="-171450">
              <a:buFont typeface="Arial" panose="020B0604020202020204" pitchFamily="34" charset="0"/>
              <a:buChar char="•"/>
            </a:pPr>
            <a:endParaRPr lang="en-US" dirty="0"/>
          </a:p>
          <a:p>
            <a:pPr marL="0" indent="0">
              <a:buFontTx/>
              <a:buNone/>
            </a:pPr>
            <a:r>
              <a:rPr lang="en-US" dirty="0"/>
              <a:t>Strategic Plan:</a:t>
            </a:r>
          </a:p>
          <a:p>
            <a:pPr marL="171450" indent="-171450">
              <a:buFont typeface="Arial" panose="020B0604020202020204" pitchFamily="34" charset="0"/>
              <a:buChar char="•"/>
            </a:pPr>
            <a:r>
              <a:rPr lang="en-US" dirty="0"/>
              <a:t>Completed in began in fall of 2020, finished spring of 2021</a:t>
            </a:r>
          </a:p>
          <a:p>
            <a:pPr marL="171450" indent="-171450">
              <a:buFont typeface="Arial" panose="020B0604020202020204" pitchFamily="34" charset="0"/>
              <a:buChar char="•"/>
            </a:pPr>
            <a:r>
              <a:rPr lang="en-US" dirty="0"/>
              <a:t>Continued and formalized MAF’s commitment to being a trusted resource and partner</a:t>
            </a:r>
          </a:p>
          <a:p>
            <a:pPr marL="171450" indent="-171450">
              <a:buFont typeface="Arial" panose="020B0604020202020204" pitchFamily="34" charset="0"/>
              <a:buChar char="•"/>
            </a:pPr>
            <a:r>
              <a:rPr lang="en-US" dirty="0"/>
              <a:t>Identified value proposition – elevate philanthropy as a strategic means to advance community benefit – meant maximizing value of philanthropy and encouraging more people to see it as an effective way to improve the community</a:t>
            </a:r>
          </a:p>
          <a:p>
            <a:pPr marL="171450" indent="-171450">
              <a:buFont typeface="Arial" panose="020B0604020202020204" pitchFamily="34" charset="0"/>
              <a:buChar char="•"/>
            </a:pPr>
            <a:r>
              <a:rPr lang="en-US" dirty="0"/>
              <a:t>I’m going to ask Kim to share a bit about three of the new programs/initiatives that came out of the strategic plan</a:t>
            </a:r>
          </a:p>
          <a:p>
            <a:pPr marL="171450" indent="-171450">
              <a:buFont typeface="Arial" panose="020B0604020202020204" pitchFamily="34" charset="0"/>
              <a:buChar char="•"/>
            </a:pPr>
            <a:endParaRPr lang="en-US" dirty="0"/>
          </a:p>
          <a:p>
            <a:pPr marL="0" indent="0">
              <a:buFontTx/>
              <a:buNone/>
            </a:pPr>
            <a:r>
              <a:rPr lang="en-US" dirty="0"/>
              <a:t>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00CA4F9-9933-1D45-88B5-3EC82A3C11CB}" type="slidenum">
              <a:rPr lang="en-US" smtClean="0"/>
              <a:t>8</a:t>
            </a:fld>
            <a:endParaRPr lang="en-US"/>
          </a:p>
        </p:txBody>
      </p:sp>
    </p:spTree>
    <p:extLst>
      <p:ext uri="{BB962C8B-B14F-4D97-AF65-F5344CB8AC3E}">
        <p14:creationId xmlns:p14="http://schemas.microsoft.com/office/powerpoint/2010/main" val="755867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Raised visibility – helped our board members, donors, and other community leaders to better understand the critical role of nonprofits in our community as well as the challenges – many of which are quite similar – they face as they work to deliver their missions.</a:t>
            </a:r>
          </a:p>
          <a:p>
            <a:pPr marL="0" indent="0">
              <a:buFontTx/>
              <a:buNone/>
            </a:pPr>
            <a:endParaRPr lang="en-US" dirty="0"/>
          </a:p>
          <a:p>
            <a:pPr lvl="0"/>
            <a:r>
              <a:rPr lang="en-US" dirty="0"/>
              <a:t>Strong foundation – NONPROFITS—Can talk about how this work is consistent with trust-based philanthropy</a:t>
            </a:r>
          </a:p>
          <a:p>
            <a:pPr marL="171450" lvl="0" indent="-171450">
              <a:buFont typeface="Arial" panose="020B0604020202020204" pitchFamily="34" charset="0"/>
              <a:buChar char="•"/>
            </a:pPr>
            <a:r>
              <a:rPr lang="en-US" sz="1200" dirty="0">
                <a:latin typeface="Garamond" panose="02020404030301010803" pitchFamily="18" charset="0"/>
              </a:rPr>
              <a:t>Not be harmed by their transparency – ok to have internal challenges and gaps…can’t solve if not able to be honest about their situation</a:t>
            </a:r>
          </a:p>
          <a:p>
            <a:pPr marL="171450" lvl="0" indent="-171450">
              <a:buFont typeface="Arial" panose="020B0604020202020204" pitchFamily="34" charset="0"/>
              <a:buChar char="•"/>
            </a:pPr>
            <a:r>
              <a:rPr lang="en-US" sz="1200" dirty="0">
                <a:latin typeface="Garamond" panose="02020404030301010803" pitchFamily="18" charset="0"/>
              </a:rPr>
              <a:t>Foundation will not act like “Big Brother” – won’t tell them how to solve their problems or what they must do…</a:t>
            </a:r>
          </a:p>
          <a:p>
            <a:pPr marL="171450" lvl="0" indent="-171450">
              <a:buFont typeface="Arial" panose="020B0604020202020204" pitchFamily="34" charset="0"/>
              <a:buChar char="•"/>
            </a:pPr>
            <a:r>
              <a:rPr lang="en-US" sz="1200" dirty="0">
                <a:latin typeface="Garamond" panose="02020404030301010803" pitchFamily="18" charset="0"/>
              </a:rPr>
              <a:t>Foundation is committed to their success – willing to support them as they try new things and seek to learn, willing to help make connections where we can to address needs…</a:t>
            </a:r>
          </a:p>
          <a:p>
            <a:pPr marL="171450" lvl="0" indent="-171450">
              <a:buFont typeface="Arial" panose="020B0604020202020204" pitchFamily="34" charset="0"/>
              <a:buChar char="•"/>
            </a:pPr>
            <a:endParaRPr lang="en-US" sz="1200" dirty="0">
              <a:latin typeface="Garamond" panose="02020404030301010803" pitchFamily="18" charset="0"/>
            </a:endParaRPr>
          </a:p>
          <a:p>
            <a:pPr marL="0" lvl="0" indent="0">
              <a:buFont typeface="Arial" panose="020B0604020202020204" pitchFamily="34" charset="0"/>
              <a:buNone/>
            </a:pPr>
            <a:r>
              <a:rPr lang="en-US" sz="1200" dirty="0">
                <a:latin typeface="Garamond" panose="02020404030301010803" pitchFamily="18" charset="0"/>
              </a:rPr>
              <a:t>Strong foundation -- DONORS</a:t>
            </a:r>
          </a:p>
          <a:p>
            <a:pPr marL="171450" lvl="0" indent="-171450">
              <a:buFont typeface="Arial" panose="020B0604020202020204" pitchFamily="34" charset="0"/>
              <a:buChar char="•"/>
            </a:pPr>
            <a:r>
              <a:rPr lang="en-US" sz="1200" dirty="0">
                <a:latin typeface="Garamond" panose="02020404030301010803" pitchFamily="18" charset="0"/>
              </a:rPr>
              <a:t>Information shared is honest and accurate – it is not just anecdotal or based on limited personal perceptions…MAF facilitates connections to information</a:t>
            </a:r>
          </a:p>
          <a:p>
            <a:pPr marL="171450" lvl="0" indent="-171450">
              <a:buFont typeface="Arial" panose="020B0604020202020204" pitchFamily="34" charset="0"/>
              <a:buChar char="•"/>
            </a:pPr>
            <a:r>
              <a:rPr lang="en-US" sz="1200" dirty="0">
                <a:latin typeface="Garamond" panose="02020404030301010803" pitchFamily="18" charset="0"/>
              </a:rPr>
              <a:t>MAF understands their values and charitable aspirations and is seeking to help them realize these aspirations</a:t>
            </a:r>
          </a:p>
          <a:p>
            <a:pPr marL="171450" lvl="0" indent="-171450">
              <a:buFont typeface="Arial" panose="020B0604020202020204" pitchFamily="34" charset="0"/>
              <a:buChar char="•"/>
            </a:pPr>
            <a:r>
              <a:rPr lang="en-US" sz="1200" dirty="0">
                <a:latin typeface="Garamond" panose="02020404030301010803" pitchFamily="18" charset="0"/>
              </a:rPr>
              <a:t>Not treated as a “cash-machine” </a:t>
            </a:r>
          </a:p>
          <a:p>
            <a:pPr marL="171450" lvl="0" indent="-171450">
              <a:buFont typeface="Arial" panose="020B0604020202020204" pitchFamily="34" charset="0"/>
              <a:buChar char="•"/>
            </a:pPr>
            <a:endParaRPr lang="en-US" sz="1200" dirty="0">
              <a:latin typeface="Garamond" panose="02020404030301010803" pitchFamily="18" charset="0"/>
            </a:endParaRPr>
          </a:p>
          <a:p>
            <a:pPr marL="0" indent="0">
              <a:buFontTx/>
              <a:buNone/>
            </a:pPr>
            <a:r>
              <a:rPr lang="en-US" dirty="0"/>
              <a:t>Network-based, solution-oriented approach</a:t>
            </a:r>
          </a:p>
          <a:p>
            <a:pPr marL="171450" indent="-171450">
              <a:buFont typeface="Arial" panose="020B0604020202020204" pitchFamily="34" charset="0"/>
              <a:buChar char="•"/>
            </a:pPr>
            <a:r>
              <a:rPr lang="en-US" dirty="0"/>
              <a:t>MAF is not trying to control the situation, but is working to build trust and find shared values/priorities</a:t>
            </a:r>
          </a:p>
          <a:p>
            <a:pPr marL="171450" indent="-171450">
              <a:buFont typeface="Arial" panose="020B0604020202020204" pitchFamily="34" charset="0"/>
              <a:buChar char="•"/>
            </a:pPr>
            <a:r>
              <a:rPr lang="en-US" dirty="0"/>
              <a:t>We are identifying persistent challenges faced by nonprofits and building coalitions to look at these issues from another angle and find new opportunities/ideas to pursue</a:t>
            </a:r>
          </a:p>
          <a:p>
            <a:pPr marL="171450" indent="-171450">
              <a:buFont typeface="Arial" panose="020B0604020202020204" pitchFamily="34" charset="0"/>
              <a:buChar char="•"/>
            </a:pPr>
            <a:r>
              <a:rPr lang="en-US" dirty="0"/>
              <a:t>We are building the sector’s capacity—both within individual organizations and across the community </a:t>
            </a:r>
          </a:p>
        </p:txBody>
      </p:sp>
      <p:sp>
        <p:nvSpPr>
          <p:cNvPr id="4" name="Slide Number Placeholder 3"/>
          <p:cNvSpPr>
            <a:spLocks noGrp="1"/>
          </p:cNvSpPr>
          <p:nvPr>
            <p:ph type="sldNum" sz="quarter" idx="5"/>
          </p:nvPr>
        </p:nvSpPr>
        <p:spPr/>
        <p:txBody>
          <a:bodyPr/>
          <a:lstStyle/>
          <a:p>
            <a:fld id="{200CA4F9-9933-1D45-88B5-3EC82A3C11CB}" type="slidenum">
              <a:rPr lang="en-US" smtClean="0"/>
              <a:t>9</a:t>
            </a:fld>
            <a:endParaRPr lang="en-US"/>
          </a:p>
        </p:txBody>
      </p:sp>
    </p:spTree>
    <p:extLst>
      <p:ext uri="{BB962C8B-B14F-4D97-AF65-F5344CB8AC3E}">
        <p14:creationId xmlns:p14="http://schemas.microsoft.com/office/powerpoint/2010/main" val="1695471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22DF-6C0E-BC45-81B0-1268763FEF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B73BC0-93D4-F84F-9F1A-4F579B4ECA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BAC75B-20BC-8C48-A946-84194EA3D098}"/>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5" name="Footer Placeholder 4">
            <a:extLst>
              <a:ext uri="{FF2B5EF4-FFF2-40B4-BE49-F238E27FC236}">
                <a16:creationId xmlns:a16="http://schemas.microsoft.com/office/drawing/2014/main" id="{62C27BDF-45B4-C04A-A5AF-A5A508175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63FCC-CF79-C549-BC7E-86ACC3C2A1CD}"/>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1875574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F4EAF-1463-BD41-BE89-B6AB6540AD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6B5016-8263-234F-8775-B826FD6B73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C835B-41CB-CD40-823E-2F8F8D3A28A1}"/>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5" name="Footer Placeholder 4">
            <a:extLst>
              <a:ext uri="{FF2B5EF4-FFF2-40B4-BE49-F238E27FC236}">
                <a16:creationId xmlns:a16="http://schemas.microsoft.com/office/drawing/2014/main" id="{6C7C2CA6-1F55-7F47-9CBF-7B1F419F6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CD2C1E-1F87-334A-B37A-2859AE61D2FF}"/>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373872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9C5C3-963A-E94D-BD66-4C606D31FA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FC3B59-5ADF-C543-8797-3C9B3D0491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56F221-0B26-B940-981F-CF5E169F2C1A}"/>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5" name="Footer Placeholder 4">
            <a:extLst>
              <a:ext uri="{FF2B5EF4-FFF2-40B4-BE49-F238E27FC236}">
                <a16:creationId xmlns:a16="http://schemas.microsoft.com/office/drawing/2014/main" id="{15BBB700-3F13-744D-B797-8E950705F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308AE-EE53-8944-ACFE-EBD7A262DA35}"/>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80680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54228-129F-F849-A4C6-7FD4D4E9DD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EF4025-7194-584C-B811-20F4E40BF5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AA95D-CC62-F844-AEB5-BF877C35E7D4}"/>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5" name="Footer Placeholder 4">
            <a:extLst>
              <a:ext uri="{FF2B5EF4-FFF2-40B4-BE49-F238E27FC236}">
                <a16:creationId xmlns:a16="http://schemas.microsoft.com/office/drawing/2014/main" id="{5E4CF321-1A6A-6A4A-9263-C617917F5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B3612-0716-D64F-845C-7867877CDF80}"/>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262996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420C-F5E6-6743-B7EB-6AC4C92E33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DBA281-E0D3-D741-B47D-26B203A06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26576A-E37E-2347-BBF7-40B2D539065A}"/>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5" name="Footer Placeholder 4">
            <a:extLst>
              <a:ext uri="{FF2B5EF4-FFF2-40B4-BE49-F238E27FC236}">
                <a16:creationId xmlns:a16="http://schemas.microsoft.com/office/drawing/2014/main" id="{563FDD00-F2D1-894C-BF24-CBC84B430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3F25F-BEA7-794E-830D-BE5F0C92B669}"/>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242097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290D4-C765-DA41-A2B3-40EDE9F3B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0CEA33-57AD-E04C-9069-E5D76A8C17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9EAAD5-3B5A-2442-9B43-A978860BB5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EDF27C-ADED-204F-AA05-5603F0611649}"/>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6" name="Footer Placeholder 5">
            <a:extLst>
              <a:ext uri="{FF2B5EF4-FFF2-40B4-BE49-F238E27FC236}">
                <a16:creationId xmlns:a16="http://schemas.microsoft.com/office/drawing/2014/main" id="{878CB542-5DFC-4144-8D9B-D74A9A4D8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905338-80C7-8743-9943-ED7405638058}"/>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285900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700D-6DBD-8F4A-81D2-B6E8ECA201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A812EE-591B-E44E-8135-181BCC64F2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6E3C8A-42C9-DC46-9691-892405D7CE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B3874A-106D-8949-82C6-CDB92F539F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791CF5-7AF1-C441-A1C8-259FA3702C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8E9289-D219-014F-8E48-915681D7A0A6}"/>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8" name="Footer Placeholder 7">
            <a:extLst>
              <a:ext uri="{FF2B5EF4-FFF2-40B4-BE49-F238E27FC236}">
                <a16:creationId xmlns:a16="http://schemas.microsoft.com/office/drawing/2014/main" id="{40D9EE48-6029-114A-AF94-B465934B1B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2BDB02-5333-6E41-9CD7-73E32F120271}"/>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58513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CEB5-598C-6B43-8747-A9074BB906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8C49E4-DAFB-DF4C-94D6-28B29AF36065}"/>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4" name="Footer Placeholder 3">
            <a:extLst>
              <a:ext uri="{FF2B5EF4-FFF2-40B4-BE49-F238E27FC236}">
                <a16:creationId xmlns:a16="http://schemas.microsoft.com/office/drawing/2014/main" id="{81D4935E-C49D-AD45-98E2-84D1EAFD5A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650AA6-248D-2044-B44A-7A413FFF5BA3}"/>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43496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431D1D-235E-E042-9CC3-973F56106B7C}"/>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3" name="Footer Placeholder 2">
            <a:extLst>
              <a:ext uri="{FF2B5EF4-FFF2-40B4-BE49-F238E27FC236}">
                <a16:creationId xmlns:a16="http://schemas.microsoft.com/office/drawing/2014/main" id="{D618EAEB-39E8-5847-93D1-378E2E9A38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5199E7-3072-A946-8CDC-2C4142929E89}"/>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274368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7769-2975-2248-93A1-6367E6369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464F50-FF25-414B-AB18-A5034BC42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AF2A17-19F8-8241-8000-8F72F0012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328504-1885-5549-AD99-802CD5567990}"/>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6" name="Footer Placeholder 5">
            <a:extLst>
              <a:ext uri="{FF2B5EF4-FFF2-40B4-BE49-F238E27FC236}">
                <a16:creationId xmlns:a16="http://schemas.microsoft.com/office/drawing/2014/main" id="{FE965EDD-88DE-954B-BE30-5195DFDDDE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65527-FCF3-6A42-B3CE-9174BC15ABBC}"/>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428932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24B61-A43A-B34D-B517-747F3B617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547346-BC81-9E41-B494-45E3155B3B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EE04E0-36AF-934F-BBE3-240E03B8FB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9ECFE2-1402-5C4F-B39F-DCEF69B72F8D}"/>
              </a:ext>
            </a:extLst>
          </p:cNvPr>
          <p:cNvSpPr>
            <a:spLocks noGrp="1"/>
          </p:cNvSpPr>
          <p:nvPr>
            <p:ph type="dt" sz="half" idx="10"/>
          </p:nvPr>
        </p:nvSpPr>
        <p:spPr/>
        <p:txBody>
          <a:bodyPr/>
          <a:lstStyle/>
          <a:p>
            <a:fld id="{9D0C0906-3D05-B74B-97CE-D7F7C70297C5}" type="datetimeFigureOut">
              <a:rPr lang="en-US" smtClean="0"/>
              <a:t>2/6/23</a:t>
            </a:fld>
            <a:endParaRPr lang="en-US"/>
          </a:p>
        </p:txBody>
      </p:sp>
      <p:sp>
        <p:nvSpPr>
          <p:cNvPr id="6" name="Footer Placeholder 5">
            <a:extLst>
              <a:ext uri="{FF2B5EF4-FFF2-40B4-BE49-F238E27FC236}">
                <a16:creationId xmlns:a16="http://schemas.microsoft.com/office/drawing/2014/main" id="{44344042-DC25-0540-908B-A4E8C16E7E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84CCA-B396-FD43-8879-D0C7EBE76DFF}"/>
              </a:ext>
            </a:extLst>
          </p:cNvPr>
          <p:cNvSpPr>
            <a:spLocks noGrp="1"/>
          </p:cNvSpPr>
          <p:nvPr>
            <p:ph type="sldNum" sz="quarter" idx="12"/>
          </p:nvPr>
        </p:nvSpPr>
        <p:spPr/>
        <p:txBody>
          <a:bodyPr/>
          <a:lstStyle/>
          <a:p>
            <a:fld id="{7621EBF4-E679-6240-8528-512ECA7CC9ED}" type="slidenum">
              <a:rPr lang="en-US" smtClean="0"/>
              <a:t>‹#›</a:t>
            </a:fld>
            <a:endParaRPr lang="en-US"/>
          </a:p>
        </p:txBody>
      </p:sp>
    </p:spTree>
    <p:extLst>
      <p:ext uri="{BB962C8B-B14F-4D97-AF65-F5344CB8AC3E}">
        <p14:creationId xmlns:p14="http://schemas.microsoft.com/office/powerpoint/2010/main" val="198713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915166-3AE6-6B4F-A541-458C6D0EE5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EC056C-BD71-1A4D-9E27-D638C87C0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1D358-60D2-B647-971D-C8FAE493DA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C0906-3D05-B74B-97CE-D7F7C70297C5}" type="datetimeFigureOut">
              <a:rPr lang="en-US" smtClean="0"/>
              <a:t>2/6/23</a:t>
            </a:fld>
            <a:endParaRPr lang="en-US"/>
          </a:p>
        </p:txBody>
      </p:sp>
      <p:sp>
        <p:nvSpPr>
          <p:cNvPr id="5" name="Footer Placeholder 4">
            <a:extLst>
              <a:ext uri="{FF2B5EF4-FFF2-40B4-BE49-F238E27FC236}">
                <a16:creationId xmlns:a16="http://schemas.microsoft.com/office/drawing/2014/main" id="{04059C5B-55F2-FC4E-A427-1764B6BE38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534F41-18D8-2744-BFE5-29AE0F923C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1EBF4-E679-6240-8528-512ECA7CC9ED}" type="slidenum">
              <a:rPr lang="en-US" smtClean="0"/>
              <a:t>‹#›</a:t>
            </a:fld>
            <a:endParaRPr lang="en-US"/>
          </a:p>
        </p:txBody>
      </p:sp>
    </p:spTree>
    <p:extLst>
      <p:ext uri="{BB962C8B-B14F-4D97-AF65-F5344CB8AC3E}">
        <p14:creationId xmlns:p14="http://schemas.microsoft.com/office/powerpoint/2010/main" val="96382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nkatoareafoundati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7">
            <a:extLst>
              <a:ext uri="{FF2B5EF4-FFF2-40B4-BE49-F238E27FC236}">
                <a16:creationId xmlns:a16="http://schemas.microsoft.com/office/drawing/2014/main" id="{86401E86-4324-2B43-A145-3699724A8C12}"/>
              </a:ext>
            </a:extLst>
          </p:cNvPr>
          <p:cNvSpPr>
            <a:spLocks noGrp="1" noChangeArrowheads="1"/>
          </p:cNvSpPr>
          <p:nvPr>
            <p:ph type="ctrTitle"/>
          </p:nvPr>
        </p:nvSpPr>
        <p:spPr>
          <a:xfrm>
            <a:off x="6480073" y="2983085"/>
            <a:ext cx="5711927" cy="2889114"/>
          </a:xfrm>
        </p:spPr>
        <p:txBody>
          <a:bodyPr anchor="t">
            <a:normAutofit/>
          </a:bodyPr>
          <a:lstStyle/>
          <a:p>
            <a:pPr eaLnBrk="1" hangingPunct="1"/>
            <a:br>
              <a:rPr lang="en-US" altLang="en-US" sz="2900" b="1" dirty="0">
                <a:solidFill>
                  <a:schemeClr val="bg1"/>
                </a:solidFill>
                <a:latin typeface="Garamond" panose="02020404030301010803" pitchFamily="18" charset="0"/>
              </a:rPr>
            </a:br>
            <a:br>
              <a:rPr lang="en-US" altLang="en-US" sz="2900" b="1" dirty="0">
                <a:solidFill>
                  <a:schemeClr val="bg1"/>
                </a:solidFill>
                <a:latin typeface="Garamond" panose="02020404030301010803" pitchFamily="18" charset="0"/>
              </a:rPr>
            </a:br>
            <a:br>
              <a:rPr lang="en-US" altLang="en-US" sz="2900" b="1" dirty="0">
                <a:solidFill>
                  <a:schemeClr val="bg1"/>
                </a:solidFill>
              </a:rPr>
            </a:br>
            <a:br>
              <a:rPr lang="en-US" altLang="en-US" sz="2900" b="1" dirty="0">
                <a:solidFill>
                  <a:schemeClr val="bg1"/>
                </a:solidFill>
              </a:rPr>
            </a:br>
            <a:endParaRPr lang="en-US" altLang="en-US" sz="2900" dirty="0">
              <a:solidFill>
                <a:schemeClr val="bg1"/>
              </a:solidFill>
            </a:endParaRPr>
          </a:p>
        </p:txBody>
      </p:sp>
      <p:sp>
        <p:nvSpPr>
          <p:cNvPr id="16385" name="Rectangle 3">
            <a:extLst>
              <a:ext uri="{FF2B5EF4-FFF2-40B4-BE49-F238E27FC236}">
                <a16:creationId xmlns:a16="http://schemas.microsoft.com/office/drawing/2014/main" id="{EB7D775A-6C6D-BF40-96C3-3EC453CE375E}"/>
              </a:ext>
            </a:extLst>
          </p:cNvPr>
          <p:cNvSpPr>
            <a:spLocks noGrp="1" noChangeArrowheads="1"/>
          </p:cNvSpPr>
          <p:nvPr>
            <p:ph type="subTitle" idx="1"/>
          </p:nvPr>
        </p:nvSpPr>
        <p:spPr>
          <a:xfrm>
            <a:off x="6613742" y="1760584"/>
            <a:ext cx="5166779" cy="2369009"/>
          </a:xfrm>
        </p:spPr>
        <p:txBody>
          <a:bodyPr anchor="b">
            <a:normAutofit/>
          </a:bodyPr>
          <a:lstStyle/>
          <a:p>
            <a:endParaRPr lang="en-US" altLang="en-US" sz="3200" b="1" dirty="0">
              <a:solidFill>
                <a:schemeClr val="bg1"/>
              </a:solidFill>
              <a:latin typeface="Garamond" panose="02020404030301010803" pitchFamily="18" charset="0"/>
            </a:endParaRPr>
          </a:p>
          <a:p>
            <a:r>
              <a:rPr lang="en-US" altLang="en-US" sz="4000" b="1" dirty="0">
                <a:solidFill>
                  <a:schemeClr val="bg1"/>
                </a:solidFill>
                <a:latin typeface="Garamond" panose="02020404030301010803" pitchFamily="18" charset="0"/>
              </a:rPr>
              <a:t>Giving Beyond the Checkbook</a:t>
            </a:r>
          </a:p>
          <a:p>
            <a:endParaRPr lang="en-US" altLang="en-US" sz="3200" b="1" dirty="0">
              <a:solidFill>
                <a:schemeClr val="bg1"/>
              </a:solidFill>
              <a:latin typeface="Garamond" panose="02020404030301010803" pitchFamily="18" charset="0"/>
            </a:endParaRPr>
          </a:p>
        </p:txBody>
      </p:sp>
      <p:sp>
        <p:nvSpPr>
          <p:cNvPr id="138" name="Freeform: Shape 137">
            <a:extLst>
              <a:ext uri="{FF2B5EF4-FFF2-40B4-BE49-F238E27FC236}">
                <a16:creationId xmlns:a16="http://schemas.microsoft.com/office/drawing/2014/main" id="{F1AB2A50-5E20-4BC3-954F-034B0BDCD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0" name="Freeform: Shape 139">
            <a:extLst>
              <a:ext uri="{FF2B5EF4-FFF2-40B4-BE49-F238E27FC236}">
                <a16:creationId xmlns:a16="http://schemas.microsoft.com/office/drawing/2014/main" id="{41AEA765-5054-4EF9-AF8D-D199F2893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A7E50D5E-44BD-3F49-AE8C-D7F4B50A74CE}"/>
              </a:ext>
            </a:extLst>
          </p:cNvPr>
          <p:cNvSpPr txBox="1"/>
          <p:nvPr/>
        </p:nvSpPr>
        <p:spPr>
          <a:xfrm>
            <a:off x="7149135" y="4816406"/>
            <a:ext cx="4095994" cy="830997"/>
          </a:xfrm>
          <a:prstGeom prst="rect">
            <a:avLst/>
          </a:prstGeom>
          <a:noFill/>
        </p:spPr>
        <p:txBody>
          <a:bodyPr wrap="none" rtlCol="0">
            <a:spAutoFit/>
          </a:bodyPr>
          <a:lstStyle/>
          <a:p>
            <a:pPr algn="ctr"/>
            <a:r>
              <a:rPr lang="en-US" sz="2400" b="1" dirty="0">
                <a:solidFill>
                  <a:schemeClr val="bg1"/>
                </a:solidFill>
                <a:latin typeface="Garamond" panose="02020404030301010803" pitchFamily="18" charset="0"/>
              </a:rPr>
              <a:t>2023 MCF Annual Conference</a:t>
            </a:r>
          </a:p>
          <a:p>
            <a:pPr algn="ctr"/>
            <a:r>
              <a:rPr lang="en-US" sz="2400" b="1" dirty="0">
                <a:solidFill>
                  <a:schemeClr val="bg1"/>
                </a:solidFill>
                <a:latin typeface="Garamond" panose="02020404030301010803" pitchFamily="18" charset="0"/>
              </a:rPr>
              <a:t>February 8, 2023</a:t>
            </a:r>
          </a:p>
        </p:txBody>
      </p:sp>
      <p:pic>
        <p:nvPicPr>
          <p:cNvPr id="6148" name="Picture 4" descr="Mankato Area Foundation">
            <a:hlinkClick r:id="rId3" tooltip="Mankato Area Foundation"/>
            <a:extLst>
              <a:ext uri="{FF2B5EF4-FFF2-40B4-BE49-F238E27FC236}">
                <a16:creationId xmlns:a16="http://schemas.microsoft.com/office/drawing/2014/main" id="{C67B7258-ED84-8BFB-92D3-DEFEACD1C7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724" y="2566869"/>
            <a:ext cx="4546948" cy="612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87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p:txBody>
          <a:bodyPr vert="horz" lIns="91440" tIns="45720" rIns="91440" bIns="45720" rtlCol="0" anchor="ctr">
            <a:normAutofit/>
          </a:bodyPr>
          <a:lstStyle/>
          <a:p>
            <a:r>
              <a:rPr lang="en-US" sz="4400" b="1" dirty="0">
                <a:solidFill>
                  <a:schemeClr val="bg1"/>
                </a:solidFill>
                <a:latin typeface="Garamond" panose="02020404030301010803" pitchFamily="18" charset="0"/>
              </a:rPr>
              <a:t>Discussion</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5057216"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068C50BD-97F1-654C-89F2-9AAD07C2C348}"/>
              </a:ext>
            </a:extLst>
          </p:cNvPr>
          <p:cNvSpPr txBox="1"/>
          <p:nvPr/>
        </p:nvSpPr>
        <p:spPr>
          <a:xfrm>
            <a:off x="6096000" y="5063016"/>
            <a:ext cx="5558049" cy="923330"/>
          </a:xfrm>
          <a:prstGeom prst="rect">
            <a:avLst/>
          </a:prstGeom>
          <a:solidFill>
            <a:schemeClr val="bg1"/>
          </a:solidFill>
        </p:spPr>
        <p:txBody>
          <a:bodyPr wrap="square" rtlCol="0">
            <a:spAutoFit/>
          </a:bodyPr>
          <a:lstStyle/>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320EA710-1CE4-E14F-B942-59833D99E648}"/>
              </a:ext>
            </a:extLst>
          </p:cNvPr>
          <p:cNvSpPr>
            <a:spLocks noGrp="1"/>
          </p:cNvSpPr>
          <p:nvPr>
            <p:ph idx="1"/>
          </p:nvPr>
        </p:nvSpPr>
        <p:spPr>
          <a:xfrm>
            <a:off x="537951" y="2347031"/>
            <a:ext cx="5754361" cy="4053769"/>
          </a:xfrm>
        </p:spPr>
        <p:txBody>
          <a:bodyPr>
            <a:normAutofit/>
          </a:bodyPr>
          <a:lstStyle/>
          <a:p>
            <a:pPr marL="14288" indent="0">
              <a:buNone/>
            </a:pPr>
            <a:r>
              <a:rPr lang="en-US" dirty="0">
                <a:latin typeface="Garamond" panose="02020404030301010803" pitchFamily="18" charset="0"/>
              </a:rPr>
              <a:t>Do any of you have experiences with “giving beyond the checkbook” you would like to share?</a:t>
            </a:r>
          </a:p>
          <a:p>
            <a:pPr marL="927100" indent="-488950"/>
            <a:r>
              <a:rPr lang="en-US" dirty="0">
                <a:latin typeface="Garamond" panose="02020404030301010803" pitchFamily="18" charset="0"/>
              </a:rPr>
              <a:t>Examples of great success (or lack of success)</a:t>
            </a:r>
          </a:p>
          <a:p>
            <a:pPr marL="927100" indent="-488950"/>
            <a:r>
              <a:rPr lang="en-US" dirty="0">
                <a:latin typeface="Garamond" panose="02020404030301010803" pitchFamily="18" charset="0"/>
              </a:rPr>
              <a:t>Lessons learned, changes in practice, etc.</a:t>
            </a:r>
          </a:p>
          <a:p>
            <a:pPr marL="471488" indent="-457200"/>
            <a:endParaRPr lang="en-US" sz="3600" dirty="0">
              <a:latin typeface="Garamond" panose="02020404030301010803" pitchFamily="18" charset="0"/>
            </a:endParaRPr>
          </a:p>
          <a:p>
            <a:pPr marL="14288" indent="0">
              <a:buNone/>
            </a:pPr>
            <a:endParaRPr lang="en-US" dirty="0">
              <a:latin typeface="Garamond" panose="02020404030301010803" pitchFamily="18" charset="0"/>
            </a:endParaRPr>
          </a:p>
          <a:p>
            <a:pPr marL="14288" indent="0">
              <a:buNone/>
            </a:pPr>
            <a:endParaRPr lang="en-US" dirty="0"/>
          </a:p>
        </p:txBody>
      </p:sp>
      <p:sp>
        <p:nvSpPr>
          <p:cNvPr id="11" name="Content Placeholder 2">
            <a:extLst>
              <a:ext uri="{FF2B5EF4-FFF2-40B4-BE49-F238E27FC236}">
                <a16:creationId xmlns:a16="http://schemas.microsoft.com/office/drawing/2014/main" id="{3E2A3BEF-7B22-C746-B668-D13AA00CF287}"/>
              </a:ext>
            </a:extLst>
          </p:cNvPr>
          <p:cNvSpPr txBox="1">
            <a:spLocks/>
          </p:cNvSpPr>
          <p:nvPr/>
        </p:nvSpPr>
        <p:spPr>
          <a:xfrm>
            <a:off x="1" y="1911097"/>
            <a:ext cx="11751276" cy="4606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468313" indent="0">
              <a:buFont typeface="Arial" panose="020B0604020202020204" pitchFamily="34" charset="0"/>
              <a:buNone/>
            </a:pPr>
            <a:endParaRPr lang="en-US" sz="2800" dirty="0">
              <a:latin typeface="Garamond" panose="02020404030301010803" pitchFamily="18" charset="0"/>
            </a:endParaRPr>
          </a:p>
          <a:p>
            <a:pPr marL="468313" indent="0">
              <a:buFont typeface="Arial" panose="020B0604020202020204" pitchFamily="34" charset="0"/>
              <a:buNone/>
            </a:pPr>
            <a:r>
              <a:rPr lang="en-US" sz="2800" dirty="0">
                <a:latin typeface="Garamond" panose="02020404030301010803" pitchFamily="18" charset="0"/>
              </a:rPr>
              <a:t>  </a:t>
            </a:r>
          </a:p>
        </p:txBody>
      </p:sp>
      <p:pic>
        <p:nvPicPr>
          <p:cNvPr id="59394" name="Picture 2" descr="When Donors Back Out: Are Charitable Pledges Legally Enforceable? | Inside  Philanthropy">
            <a:extLst>
              <a:ext uri="{FF2B5EF4-FFF2-40B4-BE49-F238E27FC236}">
                <a16:creationId xmlns:a16="http://schemas.microsoft.com/office/drawing/2014/main" id="{B9503CCF-2180-F274-FE6F-6041E7A373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894" y="2491059"/>
            <a:ext cx="5013807" cy="3511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96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200" y="365760"/>
            <a:ext cx="10515600"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Our Purpose Today</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40"/>
            <a:ext cx="5057216" cy="3872218"/>
          </a:xfrm>
          <a:ln>
            <a:solidFill>
              <a:schemeClr val="tx1"/>
            </a:solidFill>
          </a:ln>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endParaRPr lang="en-US" dirty="0"/>
          </a:p>
        </p:txBody>
      </p:sp>
      <p:grpSp>
        <p:nvGrpSpPr>
          <p:cNvPr id="14" name="Group 13">
            <a:extLst>
              <a:ext uri="{FF2B5EF4-FFF2-40B4-BE49-F238E27FC236}">
                <a16:creationId xmlns:a16="http://schemas.microsoft.com/office/drawing/2014/main" id="{DBD5BDAD-5188-1652-A919-D56C362B3D1F}"/>
              </a:ext>
            </a:extLst>
          </p:cNvPr>
          <p:cNvGrpSpPr/>
          <p:nvPr/>
        </p:nvGrpSpPr>
        <p:grpSpPr>
          <a:xfrm>
            <a:off x="6296584" y="2129946"/>
            <a:ext cx="5057216" cy="3943110"/>
            <a:chOff x="6296584" y="2129946"/>
            <a:chExt cx="5057216" cy="3943110"/>
          </a:xfrm>
        </p:grpSpPr>
        <p:sp>
          <p:nvSpPr>
            <p:cNvPr id="15" name="Rounded Rectangle 14">
              <a:extLst>
                <a:ext uri="{FF2B5EF4-FFF2-40B4-BE49-F238E27FC236}">
                  <a16:creationId xmlns:a16="http://schemas.microsoft.com/office/drawing/2014/main" id="{E19B1FC2-94EB-96B4-BF85-9B36CDC53FBD}"/>
                </a:ext>
              </a:extLst>
            </p:cNvPr>
            <p:cNvSpPr/>
            <p:nvPr/>
          </p:nvSpPr>
          <p:spPr>
            <a:xfrm>
              <a:off x="6296584" y="2129946"/>
              <a:ext cx="5057216" cy="1142538"/>
            </a:xfrm>
            <a:prstGeom prst="roundRect">
              <a:avLst>
                <a:gd name="adj" fmla="val 10000"/>
              </a:avLst>
            </a:prstGeom>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16" name="Rectangle 15">
              <a:extLst>
                <a:ext uri="{FF2B5EF4-FFF2-40B4-BE49-F238E27FC236}">
                  <a16:creationId xmlns:a16="http://schemas.microsoft.com/office/drawing/2014/main" id="{5E6DC225-4EF7-BF0E-61EB-33398FC62456}"/>
                </a:ext>
              </a:extLst>
            </p:cNvPr>
            <p:cNvSpPr/>
            <p:nvPr/>
          </p:nvSpPr>
          <p:spPr>
            <a:xfrm>
              <a:off x="6642201" y="2387017"/>
              <a:ext cx="629010" cy="628396"/>
            </a:xfrm>
            <a:prstGeom prst="rect">
              <a:avLst/>
            </a:prstGeom>
            <a:no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7" name="Freeform 16">
              <a:extLst>
                <a:ext uri="{FF2B5EF4-FFF2-40B4-BE49-F238E27FC236}">
                  <a16:creationId xmlns:a16="http://schemas.microsoft.com/office/drawing/2014/main" id="{1C51A477-8ABB-2B18-88F6-92B3D7F06791}"/>
                </a:ext>
              </a:extLst>
            </p:cNvPr>
            <p:cNvSpPr/>
            <p:nvPr/>
          </p:nvSpPr>
          <p:spPr>
            <a:xfrm>
              <a:off x="7616830" y="2129946"/>
              <a:ext cx="3631973" cy="1143655"/>
            </a:xfrm>
            <a:custGeom>
              <a:avLst/>
              <a:gdLst>
                <a:gd name="connsiteX0" fmla="*/ 0 w 3631973"/>
                <a:gd name="connsiteY0" fmla="*/ 0 h 1143655"/>
                <a:gd name="connsiteX1" fmla="*/ 3631973 w 3631973"/>
                <a:gd name="connsiteY1" fmla="*/ 0 h 1143655"/>
                <a:gd name="connsiteX2" fmla="*/ 3631973 w 3631973"/>
                <a:gd name="connsiteY2" fmla="*/ 1143655 h 1143655"/>
                <a:gd name="connsiteX3" fmla="*/ 0 w 3631973"/>
                <a:gd name="connsiteY3" fmla="*/ 1143655 h 1143655"/>
                <a:gd name="connsiteX4" fmla="*/ 0 w 3631973"/>
                <a:gd name="connsiteY4" fmla="*/ 0 h 1143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1973" h="1143655">
                  <a:moveTo>
                    <a:pt x="0" y="0"/>
                  </a:moveTo>
                  <a:lnTo>
                    <a:pt x="3631973" y="0"/>
                  </a:lnTo>
                  <a:lnTo>
                    <a:pt x="3631973" y="1143655"/>
                  </a:lnTo>
                  <a:lnTo>
                    <a:pt x="0" y="1143655"/>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21037" tIns="121037" rIns="121037" bIns="121037" numCol="1" spcCol="1270" anchor="ctr" anchorCtr="0">
              <a:noAutofit/>
            </a:bodyPr>
            <a:lstStyle/>
            <a:p>
              <a:pPr marL="0" lvl="0" indent="0" algn="l" defTabSz="800100">
                <a:lnSpc>
                  <a:spcPct val="100000"/>
                </a:lnSpc>
                <a:spcBef>
                  <a:spcPct val="0"/>
                </a:spcBef>
                <a:spcAft>
                  <a:spcPct val="35000"/>
                </a:spcAft>
                <a:buNone/>
              </a:pPr>
              <a:r>
                <a:rPr lang="en-US" sz="2200" b="0" kern="1200" dirty="0">
                  <a:latin typeface="Garamond" panose="02020404030301010803" pitchFamily="18" charset="0"/>
                </a:rPr>
                <a:t>The </a:t>
              </a:r>
              <a:r>
                <a:rPr lang="en-US" sz="2200" dirty="0">
                  <a:latin typeface="Garamond" panose="02020404030301010803" pitchFamily="18" charset="0"/>
                </a:rPr>
                <a:t>s</a:t>
              </a:r>
              <a:r>
                <a:rPr lang="en-US" sz="2200" b="0" kern="1200" dirty="0">
                  <a:latin typeface="Garamond" panose="02020404030301010803" pitchFamily="18" charset="0"/>
                </a:rPr>
                <a:t>trategy guiding MAF’s work.</a:t>
              </a:r>
            </a:p>
          </p:txBody>
        </p:sp>
        <p:sp>
          <p:nvSpPr>
            <p:cNvPr id="18" name="Rounded Rectangle 17">
              <a:extLst>
                <a:ext uri="{FF2B5EF4-FFF2-40B4-BE49-F238E27FC236}">
                  <a16:creationId xmlns:a16="http://schemas.microsoft.com/office/drawing/2014/main" id="{C3A19E9D-D73D-43D8-A53B-3908191A4E27}"/>
                </a:ext>
              </a:extLst>
            </p:cNvPr>
            <p:cNvSpPr/>
            <p:nvPr/>
          </p:nvSpPr>
          <p:spPr>
            <a:xfrm>
              <a:off x="6296584" y="3527747"/>
              <a:ext cx="5057216" cy="1142538"/>
            </a:xfrm>
            <a:prstGeom prst="roundRect">
              <a:avLst>
                <a:gd name="adj" fmla="val 10000"/>
              </a:avLst>
            </a:prstGeom>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21" name="Freeform 20">
              <a:extLst>
                <a:ext uri="{FF2B5EF4-FFF2-40B4-BE49-F238E27FC236}">
                  <a16:creationId xmlns:a16="http://schemas.microsoft.com/office/drawing/2014/main" id="{0AA532D8-8DA1-0D09-C4D7-6674B1544915}"/>
                </a:ext>
              </a:extLst>
            </p:cNvPr>
            <p:cNvSpPr/>
            <p:nvPr/>
          </p:nvSpPr>
          <p:spPr>
            <a:xfrm>
              <a:off x="7616830" y="3527747"/>
              <a:ext cx="3631973" cy="1143655"/>
            </a:xfrm>
            <a:custGeom>
              <a:avLst/>
              <a:gdLst>
                <a:gd name="connsiteX0" fmla="*/ 0 w 3631973"/>
                <a:gd name="connsiteY0" fmla="*/ 0 h 1143655"/>
                <a:gd name="connsiteX1" fmla="*/ 3631973 w 3631973"/>
                <a:gd name="connsiteY1" fmla="*/ 0 h 1143655"/>
                <a:gd name="connsiteX2" fmla="*/ 3631973 w 3631973"/>
                <a:gd name="connsiteY2" fmla="*/ 1143655 h 1143655"/>
                <a:gd name="connsiteX3" fmla="*/ 0 w 3631973"/>
                <a:gd name="connsiteY3" fmla="*/ 1143655 h 1143655"/>
                <a:gd name="connsiteX4" fmla="*/ 0 w 3631973"/>
                <a:gd name="connsiteY4" fmla="*/ 0 h 1143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1973" h="1143655">
                  <a:moveTo>
                    <a:pt x="0" y="0"/>
                  </a:moveTo>
                  <a:lnTo>
                    <a:pt x="3631973" y="0"/>
                  </a:lnTo>
                  <a:lnTo>
                    <a:pt x="3631973" y="1143655"/>
                  </a:lnTo>
                  <a:lnTo>
                    <a:pt x="0" y="1143655"/>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21037" tIns="121037" rIns="121037" bIns="121037" numCol="1" spcCol="1270" anchor="ctr" anchorCtr="0">
              <a:noAutofit/>
            </a:bodyPr>
            <a:lstStyle/>
            <a:p>
              <a:pPr marL="0" lvl="0" indent="0" algn="l" defTabSz="800100">
                <a:lnSpc>
                  <a:spcPct val="100000"/>
                </a:lnSpc>
                <a:spcBef>
                  <a:spcPct val="0"/>
                </a:spcBef>
                <a:spcAft>
                  <a:spcPct val="35000"/>
                </a:spcAft>
                <a:buNone/>
              </a:pPr>
              <a:r>
                <a:rPr lang="en-US" sz="2200" kern="1200" dirty="0">
                  <a:latin typeface="Garamond" panose="02020404030301010803" pitchFamily="18" charset="0"/>
                </a:rPr>
                <a:t>The programs MAF has launched and tested</a:t>
              </a:r>
              <a:r>
                <a:rPr lang="en-US" sz="1800" kern="1200" dirty="0">
                  <a:latin typeface="Garamond" panose="02020404030301010803" pitchFamily="18" charset="0"/>
                </a:rPr>
                <a:t>.</a:t>
              </a:r>
            </a:p>
          </p:txBody>
        </p:sp>
        <p:sp>
          <p:nvSpPr>
            <p:cNvPr id="22" name="Rounded Rectangle 21">
              <a:extLst>
                <a:ext uri="{FF2B5EF4-FFF2-40B4-BE49-F238E27FC236}">
                  <a16:creationId xmlns:a16="http://schemas.microsoft.com/office/drawing/2014/main" id="{E2E214A7-6F18-FAB4-A06D-5F130EA70CDF}"/>
                </a:ext>
              </a:extLst>
            </p:cNvPr>
            <p:cNvSpPr/>
            <p:nvPr/>
          </p:nvSpPr>
          <p:spPr>
            <a:xfrm>
              <a:off x="6296584" y="4930518"/>
              <a:ext cx="5057216" cy="1142538"/>
            </a:xfrm>
            <a:prstGeom prst="roundRect">
              <a:avLst>
                <a:gd name="adj" fmla="val 10000"/>
              </a:avLst>
            </a:prstGeom>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sp>
        <p:sp>
          <p:nvSpPr>
            <p:cNvPr id="24" name="Freeform 23">
              <a:extLst>
                <a:ext uri="{FF2B5EF4-FFF2-40B4-BE49-F238E27FC236}">
                  <a16:creationId xmlns:a16="http://schemas.microsoft.com/office/drawing/2014/main" id="{8797CC6D-EC3E-23B7-3775-A5D5B3813F03}"/>
                </a:ext>
              </a:extLst>
            </p:cNvPr>
            <p:cNvSpPr/>
            <p:nvPr/>
          </p:nvSpPr>
          <p:spPr>
            <a:xfrm>
              <a:off x="7616830" y="4925548"/>
              <a:ext cx="3631973" cy="1143655"/>
            </a:xfrm>
            <a:custGeom>
              <a:avLst/>
              <a:gdLst>
                <a:gd name="connsiteX0" fmla="*/ 0 w 3631973"/>
                <a:gd name="connsiteY0" fmla="*/ 0 h 1143655"/>
                <a:gd name="connsiteX1" fmla="*/ 3631973 w 3631973"/>
                <a:gd name="connsiteY1" fmla="*/ 0 h 1143655"/>
                <a:gd name="connsiteX2" fmla="*/ 3631973 w 3631973"/>
                <a:gd name="connsiteY2" fmla="*/ 1143655 h 1143655"/>
                <a:gd name="connsiteX3" fmla="*/ 0 w 3631973"/>
                <a:gd name="connsiteY3" fmla="*/ 1143655 h 1143655"/>
                <a:gd name="connsiteX4" fmla="*/ 0 w 3631973"/>
                <a:gd name="connsiteY4" fmla="*/ 0 h 1143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1973" h="1143655">
                  <a:moveTo>
                    <a:pt x="0" y="0"/>
                  </a:moveTo>
                  <a:lnTo>
                    <a:pt x="3631973" y="0"/>
                  </a:lnTo>
                  <a:lnTo>
                    <a:pt x="3631973" y="1143655"/>
                  </a:lnTo>
                  <a:lnTo>
                    <a:pt x="0" y="1143655"/>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21037" tIns="121037" rIns="121037" bIns="121037" numCol="1" spcCol="1270" anchor="ctr" anchorCtr="0">
              <a:noAutofit/>
            </a:bodyPr>
            <a:lstStyle/>
            <a:p>
              <a:pPr marL="0" lvl="0" indent="0" algn="l" defTabSz="800100">
                <a:lnSpc>
                  <a:spcPct val="100000"/>
                </a:lnSpc>
                <a:spcBef>
                  <a:spcPct val="0"/>
                </a:spcBef>
                <a:spcAft>
                  <a:spcPct val="35000"/>
                </a:spcAft>
                <a:buNone/>
              </a:pPr>
              <a:r>
                <a:rPr lang="en-US" sz="2200" dirty="0">
                  <a:latin typeface="Garamond" panose="02020404030301010803" pitchFamily="18" charset="0"/>
                </a:rPr>
                <a:t>Benefits to the community</a:t>
              </a:r>
              <a:r>
                <a:rPr lang="en-US" dirty="0">
                  <a:latin typeface="Garamond" panose="02020404030301010803" pitchFamily="18" charset="0"/>
                </a:rPr>
                <a:t>.</a:t>
              </a:r>
              <a:endParaRPr lang="en-US" sz="1800" kern="1200" dirty="0">
                <a:latin typeface="Garamond" panose="02020404030301010803" pitchFamily="18" charset="0"/>
              </a:endParaRPr>
            </a:p>
          </p:txBody>
        </p:sp>
      </p:grpSp>
      <p:sp>
        <p:nvSpPr>
          <p:cNvPr id="3" name="TextBox 2">
            <a:extLst>
              <a:ext uri="{FF2B5EF4-FFF2-40B4-BE49-F238E27FC236}">
                <a16:creationId xmlns:a16="http://schemas.microsoft.com/office/drawing/2014/main" id="{4A816238-75E8-84E0-AF02-AECD2111F006}"/>
              </a:ext>
            </a:extLst>
          </p:cNvPr>
          <p:cNvSpPr txBox="1"/>
          <p:nvPr/>
        </p:nvSpPr>
        <p:spPr>
          <a:xfrm>
            <a:off x="942295" y="2456312"/>
            <a:ext cx="4343400" cy="2862322"/>
          </a:xfrm>
          <a:prstGeom prst="rect">
            <a:avLst/>
          </a:prstGeom>
          <a:noFill/>
        </p:spPr>
        <p:txBody>
          <a:bodyPr wrap="square" rtlCol="0">
            <a:spAutoFit/>
          </a:bodyPr>
          <a:lstStyle/>
          <a:p>
            <a:r>
              <a:rPr lang="en-US" sz="3600" dirty="0">
                <a:latin typeface="Garamond" panose="02020404030301010803" pitchFamily="18" charset="0"/>
              </a:rPr>
              <a:t>Share MAF’s experience in elevating philanthropy as a tool for advancing community benefit.  </a:t>
            </a:r>
          </a:p>
        </p:txBody>
      </p:sp>
      <p:pic>
        <p:nvPicPr>
          <p:cNvPr id="11" name="Graphic 10">
            <a:extLst>
              <a:ext uri="{FF2B5EF4-FFF2-40B4-BE49-F238E27FC236}">
                <a16:creationId xmlns:a16="http://schemas.microsoft.com/office/drawing/2014/main" id="{CB65158F-1489-C6C3-E270-4B882284239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496845" y="2257545"/>
            <a:ext cx="914400" cy="914400"/>
          </a:xfrm>
          <a:prstGeom prst="rect">
            <a:avLst/>
          </a:prstGeom>
        </p:spPr>
      </p:pic>
      <p:pic>
        <p:nvPicPr>
          <p:cNvPr id="26" name="Graphic 25">
            <a:extLst>
              <a:ext uri="{FF2B5EF4-FFF2-40B4-BE49-F238E27FC236}">
                <a16:creationId xmlns:a16="http://schemas.microsoft.com/office/drawing/2014/main" id="{AF0396A4-B0E3-BD6C-B799-1D4C7EC5A63D}"/>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6488905" y="3641816"/>
            <a:ext cx="914400" cy="914400"/>
          </a:xfrm>
          <a:prstGeom prst="rect">
            <a:avLst/>
          </a:prstGeom>
        </p:spPr>
      </p:pic>
      <p:pic>
        <p:nvPicPr>
          <p:cNvPr id="28" name="Graphic 27">
            <a:extLst>
              <a:ext uri="{FF2B5EF4-FFF2-40B4-BE49-F238E27FC236}">
                <a16:creationId xmlns:a16="http://schemas.microsoft.com/office/drawing/2014/main" id="{3B3A3014-827C-D5E6-1D18-447B0C5F5550}"/>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6533370" y="5040175"/>
            <a:ext cx="914400" cy="914400"/>
          </a:xfrm>
          <a:prstGeom prst="rect">
            <a:avLst/>
          </a:prstGeom>
        </p:spPr>
      </p:pic>
    </p:spTree>
    <p:extLst>
      <p:ext uri="{BB962C8B-B14F-4D97-AF65-F5344CB8AC3E}">
        <p14:creationId xmlns:p14="http://schemas.microsoft.com/office/powerpoint/2010/main" val="285012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200" y="365760"/>
            <a:ext cx="10515600"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Value Proposition + Strategic Goals</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11209764"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8B2EE674-BAFE-552F-A4A4-13F679C8E922}"/>
              </a:ext>
            </a:extLst>
          </p:cNvPr>
          <p:cNvSpPr txBox="1"/>
          <p:nvPr/>
        </p:nvSpPr>
        <p:spPr>
          <a:xfrm>
            <a:off x="838200" y="1979058"/>
            <a:ext cx="10320304" cy="1846659"/>
          </a:xfrm>
          <a:prstGeom prst="rect">
            <a:avLst/>
          </a:prstGeom>
          <a:noFill/>
        </p:spPr>
        <p:txBody>
          <a:bodyPr wrap="square" rtlCol="0">
            <a:spAutoFit/>
          </a:bodyPr>
          <a:lstStyle/>
          <a:p>
            <a:pPr marL="520700" indent="0" eaLnBrk="1" hangingPunct="1">
              <a:buNone/>
              <a:tabLst>
                <a:tab pos="863600" algn="l"/>
              </a:tabLst>
              <a:defRPr/>
            </a:pPr>
            <a:endParaRPr lang="en-US" sz="1600" dirty="0">
              <a:latin typeface="Garamond" pitchFamily="18" charset="0"/>
            </a:endParaRPr>
          </a:p>
          <a:p>
            <a:pPr marL="520700" indent="0" algn="ctr" eaLnBrk="1" hangingPunct="1">
              <a:buNone/>
              <a:tabLst>
                <a:tab pos="863600" algn="l"/>
              </a:tabLst>
              <a:defRPr/>
            </a:pPr>
            <a:r>
              <a:rPr lang="en-US" sz="2800" b="1" dirty="0">
                <a:latin typeface="Garamond" pitchFamily="18" charset="0"/>
              </a:rPr>
              <a:t>Elevate philanthropy as a strategic means to advance community benefit.</a:t>
            </a:r>
          </a:p>
          <a:p>
            <a:pPr marL="0" indent="0" eaLnBrk="1" hangingPunct="1">
              <a:buNone/>
              <a:tabLst>
                <a:tab pos="863600" algn="l"/>
              </a:tabLst>
              <a:defRPr/>
            </a:pPr>
            <a:endParaRPr lang="en-US" sz="2400" dirty="0">
              <a:latin typeface="Garamond" pitchFamily="18" charset="0"/>
            </a:endParaRPr>
          </a:p>
          <a:p>
            <a:endParaRPr lang="en-US" dirty="0"/>
          </a:p>
        </p:txBody>
      </p:sp>
      <p:graphicFrame>
        <p:nvGraphicFramePr>
          <p:cNvPr id="9" name="Table 8">
            <a:extLst>
              <a:ext uri="{FF2B5EF4-FFF2-40B4-BE49-F238E27FC236}">
                <a16:creationId xmlns:a16="http://schemas.microsoft.com/office/drawing/2014/main" id="{6A05950B-52BB-FD76-A345-82B9B88BBC32}"/>
              </a:ext>
            </a:extLst>
          </p:cNvPr>
          <p:cNvGraphicFramePr>
            <a:graphicFrameLocks noGrp="1"/>
          </p:cNvGraphicFramePr>
          <p:nvPr>
            <p:extLst>
              <p:ext uri="{D42A27DB-BD31-4B8C-83A1-F6EECF244321}">
                <p14:modId xmlns:p14="http://schemas.microsoft.com/office/powerpoint/2010/main" val="2679934238"/>
              </p:ext>
            </p:extLst>
          </p:nvPr>
        </p:nvGraphicFramePr>
        <p:xfrm>
          <a:off x="1523589" y="3197200"/>
          <a:ext cx="9238488" cy="3295040"/>
        </p:xfrm>
        <a:graphic>
          <a:graphicData uri="http://schemas.openxmlformats.org/drawingml/2006/table">
            <a:tbl>
              <a:tblPr firstRow="1" firstCol="1" bandRow="1"/>
              <a:tblGrid>
                <a:gridCol w="1235710">
                  <a:extLst>
                    <a:ext uri="{9D8B030D-6E8A-4147-A177-3AD203B41FA5}">
                      <a16:colId xmlns:a16="http://schemas.microsoft.com/office/drawing/2014/main" val="3710383510"/>
                    </a:ext>
                  </a:extLst>
                </a:gridCol>
                <a:gridCol w="8002778">
                  <a:extLst>
                    <a:ext uri="{9D8B030D-6E8A-4147-A177-3AD203B41FA5}">
                      <a16:colId xmlns:a16="http://schemas.microsoft.com/office/drawing/2014/main" val="1191636526"/>
                    </a:ext>
                  </a:extLst>
                </a:gridCol>
              </a:tblGrid>
              <a:tr h="1100323">
                <a:tc>
                  <a:txBody>
                    <a:bodyPr/>
                    <a:lstStyle/>
                    <a:p>
                      <a:pPr marL="0" marR="0" algn="ctr">
                        <a:spcBef>
                          <a:spcPts val="0"/>
                        </a:spcBef>
                        <a:spcAft>
                          <a:spcPts val="0"/>
                        </a:spcAft>
                        <a:tabLst>
                          <a:tab pos="1303655" algn="l"/>
                        </a:tabLst>
                      </a:pPr>
                      <a:r>
                        <a:rPr lang="en-US" sz="24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#1</a:t>
                      </a:r>
                      <a:endParaRPr lang="en-US" sz="2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spc="75"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Strengthen &amp; expand community relationships to engage more people in strategic giving.</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50476620"/>
                  </a:ext>
                </a:extLst>
              </a:tr>
              <a:tr h="1100323">
                <a:tc>
                  <a:txBody>
                    <a:bodyPr/>
                    <a:lstStyle/>
                    <a:p>
                      <a:pPr marL="0" marR="0" algn="ctr">
                        <a:spcBef>
                          <a:spcPts val="0"/>
                        </a:spcBef>
                        <a:spcAft>
                          <a:spcPts val="0"/>
                        </a:spcAft>
                        <a:tabLst>
                          <a:tab pos="1303655" algn="l"/>
                        </a:tabLst>
                      </a:pPr>
                      <a:r>
                        <a:rPr lang="en-US" sz="2400" b="1" dirty="0">
                          <a:effectLst/>
                          <a:latin typeface="Garamond" panose="02020404030301010803" pitchFamily="18"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kern="1200" dirty="0">
                          <a:solidFill>
                            <a:schemeClr val="tx1"/>
                          </a:solidFill>
                          <a:effectLst/>
                          <a:latin typeface="Garamond" panose="02020404030301010803" pitchFamily="18" charset="0"/>
                          <a:ea typeface="+mn-ea"/>
                          <a:cs typeface="+mn-cs"/>
                        </a:rPr>
                        <a:t>Bring broader knowledge and new charitable vehicles to philanthropists seeking to effect greater community benefit.</a:t>
                      </a:r>
                      <a:r>
                        <a:rPr lang="en-US" sz="2300" dirty="0">
                          <a:effectLst/>
                          <a:latin typeface="Garamond" panose="02020404030301010803" pitchFamily="18" charset="0"/>
                        </a:rPr>
                        <a:t> </a:t>
                      </a:r>
                      <a:endParaRPr lang="en-US" sz="2300" spc="75" dirty="0">
                        <a:solidFill>
                          <a:srgbClr val="5A5A5A"/>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0128151"/>
                  </a:ext>
                </a:extLst>
              </a:tr>
              <a:tr h="1094394">
                <a:tc>
                  <a:txBody>
                    <a:bodyPr/>
                    <a:lstStyle/>
                    <a:p>
                      <a:pPr marL="0" marR="0" algn="ctr">
                        <a:spcBef>
                          <a:spcPts val="0"/>
                        </a:spcBef>
                        <a:spcAft>
                          <a:spcPts val="0"/>
                        </a:spcAft>
                        <a:tabLst>
                          <a:tab pos="1303655" algn="l"/>
                        </a:tabLst>
                      </a:pPr>
                      <a:r>
                        <a:rPr lang="en-US" sz="24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#3</a:t>
                      </a:r>
                      <a:endParaRPr lang="en-US" sz="2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US" sz="2300" kern="1200" dirty="0">
                          <a:solidFill>
                            <a:schemeClr val="tx1"/>
                          </a:solidFill>
                          <a:effectLst/>
                          <a:latin typeface="Garamond" panose="02020404030301010803" pitchFamily="18" charset="0"/>
                          <a:ea typeface="+mn-ea"/>
                          <a:cs typeface="+mn-cs"/>
                        </a:rPr>
                        <a:t>Bolster nonprofit capacity across the sector to increase opportunities for efficiency &amp; positive impact.</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2"/>
                    </a:solidFill>
                  </a:tcPr>
                </a:tc>
                <a:extLst>
                  <a:ext uri="{0D108BD9-81ED-4DB2-BD59-A6C34878D82A}">
                    <a16:rowId xmlns:a16="http://schemas.microsoft.com/office/drawing/2014/main" val="922795531"/>
                  </a:ext>
                </a:extLst>
              </a:tr>
            </a:tbl>
          </a:graphicData>
        </a:graphic>
      </p:graphicFrame>
    </p:spTree>
    <p:extLst>
      <p:ext uri="{BB962C8B-B14F-4D97-AF65-F5344CB8AC3E}">
        <p14:creationId xmlns:p14="http://schemas.microsoft.com/office/powerpoint/2010/main" val="386097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200" y="365760"/>
            <a:ext cx="10515600"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Value Proposition + Strategy</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11209764"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endParaRPr lang="en-US" dirty="0"/>
          </a:p>
        </p:txBody>
      </p:sp>
      <p:pic>
        <p:nvPicPr>
          <p:cNvPr id="7" name="Picture 6">
            <a:extLst>
              <a:ext uri="{FF2B5EF4-FFF2-40B4-BE49-F238E27FC236}">
                <a16:creationId xmlns:a16="http://schemas.microsoft.com/office/drawing/2014/main" id="{FC584582-3CB1-B649-BCE8-721D3E8217A3}"/>
              </a:ext>
            </a:extLst>
          </p:cNvPr>
          <p:cNvPicPr>
            <a:picLocks noChangeAspect="1"/>
          </p:cNvPicPr>
          <p:nvPr/>
        </p:nvPicPr>
        <p:blipFill>
          <a:blip r:embed="rId3"/>
          <a:stretch>
            <a:fillRect/>
          </a:stretch>
        </p:blipFill>
        <p:spPr>
          <a:xfrm>
            <a:off x="1869483" y="1691323"/>
            <a:ext cx="8453034" cy="5023208"/>
          </a:xfrm>
          <a:prstGeom prst="rect">
            <a:avLst/>
          </a:prstGeom>
        </p:spPr>
      </p:pic>
    </p:spTree>
    <p:extLst>
      <p:ext uri="{BB962C8B-B14F-4D97-AF65-F5344CB8AC3E}">
        <p14:creationId xmlns:p14="http://schemas.microsoft.com/office/powerpoint/2010/main" val="322919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200" y="365760"/>
            <a:ext cx="10515600"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Value Proposition + Strategy</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11209764"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A6A7E607-3211-D0B3-0294-CC4A3B77E312}"/>
              </a:ext>
            </a:extLst>
          </p:cNvPr>
          <p:cNvSpPr txBox="1"/>
          <p:nvPr/>
        </p:nvSpPr>
        <p:spPr>
          <a:xfrm>
            <a:off x="838199" y="2057082"/>
            <a:ext cx="10398071" cy="4401205"/>
          </a:xfrm>
          <a:prstGeom prst="rect">
            <a:avLst/>
          </a:prstGeom>
          <a:noFill/>
        </p:spPr>
        <p:txBody>
          <a:bodyPr wrap="square" rtlCol="0">
            <a:spAutoFit/>
          </a:bodyPr>
          <a:lstStyle/>
          <a:p>
            <a:pPr algn="ctr" eaLnBrk="1" hangingPunct="1">
              <a:buFont typeface="Wingdings" pitchFamily="2" charset="2"/>
              <a:buNone/>
              <a:defRPr/>
            </a:pPr>
            <a:endParaRPr lang="en-US" sz="3000" dirty="0">
              <a:latin typeface="Garamond" pitchFamily="18" charset="0"/>
            </a:endParaRPr>
          </a:p>
          <a:p>
            <a:pPr algn="ctr" eaLnBrk="1" hangingPunct="1">
              <a:buFont typeface="Wingdings" pitchFamily="2" charset="2"/>
              <a:buNone/>
              <a:defRPr/>
            </a:pPr>
            <a:r>
              <a:rPr lang="en-US" sz="3200" dirty="0">
                <a:latin typeface="Garamond" pitchFamily="18" charset="0"/>
              </a:rPr>
              <a:t>“We see our role as helping create experiences with philanthropy that are so rewarding – that we raise philanthropy up to the top tier of things people are motivated to do with their money.  We do this by giving people knowledge and experience and by helping them see the impact of their giving.”</a:t>
            </a:r>
          </a:p>
          <a:p>
            <a:pPr marL="0" indent="0" algn="r" eaLnBrk="1" hangingPunct="1">
              <a:buFont typeface="Wingdings" pitchFamily="2" charset="2"/>
              <a:buNone/>
              <a:tabLst>
                <a:tab pos="863600" algn="l"/>
              </a:tabLst>
              <a:defRPr/>
            </a:pPr>
            <a:r>
              <a:rPr lang="en-US" sz="3000" dirty="0">
                <a:latin typeface="Garamond" pitchFamily="18" charset="0"/>
              </a:rPr>
              <a:t>-- </a:t>
            </a:r>
            <a:r>
              <a:rPr lang="en-US" sz="3000" i="1" dirty="0">
                <a:latin typeface="Garamond" pitchFamily="18" charset="0"/>
              </a:rPr>
              <a:t>Community Foundation CEO</a:t>
            </a:r>
          </a:p>
          <a:p>
            <a:pPr marL="0" indent="0" algn="r" eaLnBrk="1" hangingPunct="1">
              <a:buFont typeface="Wingdings" pitchFamily="2" charset="2"/>
              <a:buNone/>
              <a:tabLst>
                <a:tab pos="863600" algn="l"/>
              </a:tabLst>
              <a:defRPr/>
            </a:pPr>
            <a:r>
              <a:rPr lang="en-US" sz="3000" i="1" dirty="0">
                <a:latin typeface="Garamond" pitchFamily="18" charset="0"/>
              </a:rPr>
              <a:t>Member, Center for Effective Philanthropy</a:t>
            </a:r>
          </a:p>
          <a:p>
            <a:endParaRPr lang="en-US" sz="3000" dirty="0"/>
          </a:p>
        </p:txBody>
      </p:sp>
    </p:spTree>
    <p:extLst>
      <p:ext uri="{BB962C8B-B14F-4D97-AF65-F5344CB8AC3E}">
        <p14:creationId xmlns:p14="http://schemas.microsoft.com/office/powerpoint/2010/main" val="3681460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200" y="365760"/>
            <a:ext cx="10515600"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Becoming a Trusted Partner</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5057216"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endParaRPr lang="en-US" dirty="0"/>
          </a:p>
        </p:txBody>
      </p:sp>
      <p:graphicFrame>
        <p:nvGraphicFramePr>
          <p:cNvPr id="7" name="Content Placeholder 6">
            <a:extLst>
              <a:ext uri="{FF2B5EF4-FFF2-40B4-BE49-F238E27FC236}">
                <a16:creationId xmlns:a16="http://schemas.microsoft.com/office/drawing/2014/main" id="{81133199-A872-5094-90E1-D4003805F7A8}"/>
              </a:ext>
            </a:extLst>
          </p:cNvPr>
          <p:cNvGraphicFramePr>
            <a:graphicFrameLocks noGrp="1"/>
          </p:cNvGraphicFramePr>
          <p:nvPr>
            <p:ph idx="1"/>
            <p:extLst>
              <p:ext uri="{D42A27DB-BD31-4B8C-83A1-F6EECF244321}">
                <p14:modId xmlns:p14="http://schemas.microsoft.com/office/powerpoint/2010/main" val="3261297053"/>
              </p:ext>
            </p:extLst>
          </p:nvPr>
        </p:nvGraphicFramePr>
        <p:xfrm>
          <a:off x="195943" y="2276856"/>
          <a:ext cx="11821885" cy="4215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094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199" y="365760"/>
            <a:ext cx="11033503"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New Initiatives</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5057216"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068C50BD-97F1-654C-89F2-9AAD07C2C348}"/>
              </a:ext>
            </a:extLst>
          </p:cNvPr>
          <p:cNvSpPr txBox="1"/>
          <p:nvPr/>
        </p:nvSpPr>
        <p:spPr>
          <a:xfrm>
            <a:off x="6096000" y="5063016"/>
            <a:ext cx="5558049" cy="923330"/>
          </a:xfrm>
          <a:prstGeom prst="rect">
            <a:avLst/>
          </a:prstGeom>
          <a:solidFill>
            <a:schemeClr val="bg1"/>
          </a:solidFill>
        </p:spPr>
        <p:txBody>
          <a:bodyPr wrap="square" rtlCol="0">
            <a:spAutoFit/>
          </a:bodyPr>
          <a:lstStyle/>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320EA710-1CE4-E14F-B942-59833D99E648}"/>
              </a:ext>
            </a:extLst>
          </p:cNvPr>
          <p:cNvSpPr>
            <a:spLocks noGrp="1"/>
          </p:cNvSpPr>
          <p:nvPr>
            <p:ph idx="1"/>
          </p:nvPr>
        </p:nvSpPr>
        <p:spPr>
          <a:xfrm>
            <a:off x="-1" y="1948028"/>
            <a:ext cx="12191999" cy="4873625"/>
          </a:xfrm>
        </p:spPr>
        <p:txBody>
          <a:bodyPr/>
          <a:lstStyle/>
          <a:p>
            <a:pPr marL="468313" indent="0">
              <a:buNone/>
            </a:pPr>
            <a:r>
              <a:rPr lang="en-US" dirty="0"/>
              <a:t>   </a:t>
            </a:r>
          </a:p>
        </p:txBody>
      </p:sp>
      <p:sp>
        <p:nvSpPr>
          <p:cNvPr id="12" name="Content Placeholder 2">
            <a:extLst>
              <a:ext uri="{FF2B5EF4-FFF2-40B4-BE49-F238E27FC236}">
                <a16:creationId xmlns:a16="http://schemas.microsoft.com/office/drawing/2014/main" id="{37D940A7-E0E9-524D-81DF-126016527967}"/>
              </a:ext>
            </a:extLst>
          </p:cNvPr>
          <p:cNvSpPr txBox="1">
            <a:spLocks/>
          </p:cNvSpPr>
          <p:nvPr/>
        </p:nvSpPr>
        <p:spPr bwMode="auto">
          <a:xfrm>
            <a:off x="702129" y="2200839"/>
            <a:ext cx="10835582" cy="4317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468313" marR="0" lvl="0" indent="0" algn="l" defTabSz="914400" rtl="0" eaLnBrk="0" fontAlgn="base" latinLnBrk="0" hangingPunct="0">
              <a:lnSpc>
                <a:spcPct val="100000"/>
              </a:lnSpc>
              <a:spcBef>
                <a:spcPct val="20000"/>
              </a:spcBef>
              <a:spcAft>
                <a:spcPct val="0"/>
              </a:spcAft>
              <a:buClr>
                <a:srgbClr val="808080"/>
              </a:buClr>
              <a:buSzPct val="65000"/>
              <a:buFont typeface="Wingdings" pitchFamily="2" charset="2"/>
              <a:buNone/>
              <a:defRPr/>
            </a:pPr>
            <a:endParaRPr kumimoji="0" lang="en-US" sz="2800" b="0" i="0" u="none" strike="noStrike" kern="0" cap="none" spc="0" normalizeH="0" baseline="0" noProof="0" dirty="0">
              <a:ln>
                <a:noFill/>
              </a:ln>
              <a:solidFill>
                <a:schemeClr val="bg1">
                  <a:lumMod val="75000"/>
                </a:schemeClr>
              </a:solidFill>
              <a:effectLst/>
              <a:uLnTx/>
              <a:uFillTx/>
              <a:latin typeface="Garamond" panose="02020404030301010803" pitchFamily="18" charset="0"/>
              <a:ea typeface="+mn-ea"/>
              <a:cs typeface="+mn-cs"/>
            </a:endParaRPr>
          </a:p>
        </p:txBody>
      </p:sp>
      <p:graphicFrame>
        <p:nvGraphicFramePr>
          <p:cNvPr id="3" name="Diagram 2">
            <a:extLst>
              <a:ext uri="{FF2B5EF4-FFF2-40B4-BE49-F238E27FC236}">
                <a16:creationId xmlns:a16="http://schemas.microsoft.com/office/drawing/2014/main" id="{2BF85066-DB0A-0F55-15B3-FB0F18851744}"/>
              </a:ext>
            </a:extLst>
          </p:cNvPr>
          <p:cNvGraphicFramePr/>
          <p:nvPr>
            <p:extLst>
              <p:ext uri="{D42A27DB-BD31-4B8C-83A1-F6EECF244321}">
                <p14:modId xmlns:p14="http://schemas.microsoft.com/office/powerpoint/2010/main" val="1037990217"/>
              </p:ext>
            </p:extLst>
          </p:nvPr>
        </p:nvGraphicFramePr>
        <p:xfrm>
          <a:off x="702129" y="1944134"/>
          <a:ext cx="10787742" cy="4637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268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200" y="365760"/>
            <a:ext cx="10515600"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Becoming a Trusted Partner</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5057216"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endParaRPr lang="en-US" dirty="0"/>
          </a:p>
        </p:txBody>
      </p:sp>
      <p:graphicFrame>
        <p:nvGraphicFramePr>
          <p:cNvPr id="7" name="Content Placeholder 6">
            <a:extLst>
              <a:ext uri="{FF2B5EF4-FFF2-40B4-BE49-F238E27FC236}">
                <a16:creationId xmlns:a16="http://schemas.microsoft.com/office/drawing/2014/main" id="{81133199-A872-5094-90E1-D4003805F7A8}"/>
              </a:ext>
            </a:extLst>
          </p:cNvPr>
          <p:cNvGraphicFramePr>
            <a:graphicFrameLocks noGrp="1"/>
          </p:cNvGraphicFramePr>
          <p:nvPr>
            <p:ph idx="1"/>
          </p:nvPr>
        </p:nvGraphicFramePr>
        <p:xfrm>
          <a:off x="195943" y="2276856"/>
          <a:ext cx="11821885" cy="4215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53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422CF4-F948-0B40-A45E-8D0442438868}"/>
              </a:ext>
            </a:extLst>
          </p:cNvPr>
          <p:cNvSpPr>
            <a:spLocks noGrp="1"/>
          </p:cNvSpPr>
          <p:nvPr>
            <p:ph type="title"/>
          </p:nvPr>
        </p:nvSpPr>
        <p:spPr>
          <a:xfrm>
            <a:off x="838199" y="365760"/>
            <a:ext cx="11033503" cy="1325563"/>
          </a:xfrm>
        </p:spPr>
        <p:txBody>
          <a:bodyPr vert="horz" lIns="91440" tIns="45720" rIns="91440" bIns="45720" rtlCol="0" anchor="ctr">
            <a:normAutofit/>
          </a:bodyPr>
          <a:lstStyle/>
          <a:p>
            <a:r>
              <a:rPr lang="en-US" sz="4400" b="1" dirty="0">
                <a:solidFill>
                  <a:schemeClr val="bg1"/>
                </a:solidFill>
                <a:latin typeface="Garamond" panose="02020404030301010803" pitchFamily="18" charset="0"/>
              </a:rPr>
              <a:t>Key Outcomes</a:t>
            </a:r>
          </a:p>
        </p:txBody>
      </p:sp>
      <p:sp>
        <p:nvSpPr>
          <p:cNvPr id="4" name="Text Placeholder 3">
            <a:extLst>
              <a:ext uri="{FF2B5EF4-FFF2-40B4-BE49-F238E27FC236}">
                <a16:creationId xmlns:a16="http://schemas.microsoft.com/office/drawing/2014/main" id="{8E7B94CE-1DF5-4A4A-9491-1D1A161C5B47}"/>
              </a:ext>
            </a:extLst>
          </p:cNvPr>
          <p:cNvSpPr>
            <a:spLocks noGrp="1"/>
          </p:cNvSpPr>
          <p:nvPr>
            <p:ph type="body" sz="half" idx="2"/>
          </p:nvPr>
        </p:nvSpPr>
        <p:spPr>
          <a:xfrm>
            <a:off x="537951" y="2200839"/>
            <a:ext cx="5057216" cy="4390121"/>
          </a:xfrm>
        </p:spPr>
        <p:txBody>
          <a:bodyPr vert="horz" lIns="91440" tIns="45720" rIns="91440" bIns="45720" rtlCol="0" anchor="ctr">
            <a:normAutofit/>
          </a:bodyPr>
          <a:lstStyle/>
          <a:p>
            <a:pPr>
              <a:spcBef>
                <a:spcPts val="0"/>
              </a:spcBef>
            </a:pPr>
            <a:r>
              <a:rPr lang="en-US" sz="2800" dirty="0">
                <a:latin typeface="Garamond" panose="02020404030301010803" pitchFamily="18" charset="0"/>
              </a:rPr>
              <a:t>    </a:t>
            </a:r>
          </a:p>
        </p:txBody>
      </p:sp>
      <p:sp>
        <p:nvSpPr>
          <p:cNvPr id="19" name="TextBox 18">
            <a:extLst>
              <a:ext uri="{FF2B5EF4-FFF2-40B4-BE49-F238E27FC236}">
                <a16:creationId xmlns:a16="http://schemas.microsoft.com/office/drawing/2014/main" id="{6EEB2AA7-15D1-B849-A53F-B93D7CBFC2BC}"/>
              </a:ext>
            </a:extLst>
          </p:cNvPr>
          <p:cNvSpPr txBox="1"/>
          <p:nvPr/>
        </p:nvSpPr>
        <p:spPr>
          <a:xfrm>
            <a:off x="5710687" y="591772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915A0C4A-B8E1-4149-8B2C-71E3E2CAB89C}"/>
              </a:ext>
            </a:extLst>
          </p:cNvPr>
          <p:cNvSpPr txBox="1"/>
          <p:nvPr/>
        </p:nvSpPr>
        <p:spPr>
          <a:xfrm>
            <a:off x="7086600" y="36880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068C50BD-97F1-654C-89F2-9AAD07C2C348}"/>
              </a:ext>
            </a:extLst>
          </p:cNvPr>
          <p:cNvSpPr txBox="1"/>
          <p:nvPr/>
        </p:nvSpPr>
        <p:spPr>
          <a:xfrm>
            <a:off x="6096000" y="5063016"/>
            <a:ext cx="5558049" cy="923330"/>
          </a:xfrm>
          <a:prstGeom prst="rect">
            <a:avLst/>
          </a:prstGeom>
          <a:solidFill>
            <a:schemeClr val="bg1"/>
          </a:solidFill>
        </p:spPr>
        <p:txBody>
          <a:bodyPr wrap="square" rtlCol="0">
            <a:spAutoFit/>
          </a:bodyPr>
          <a:lstStyle/>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320EA710-1CE4-E14F-B942-59833D99E648}"/>
              </a:ext>
            </a:extLst>
          </p:cNvPr>
          <p:cNvSpPr>
            <a:spLocks noGrp="1"/>
          </p:cNvSpPr>
          <p:nvPr>
            <p:ph idx="1"/>
          </p:nvPr>
        </p:nvSpPr>
        <p:spPr>
          <a:xfrm>
            <a:off x="-1" y="1948028"/>
            <a:ext cx="12191999" cy="4873625"/>
          </a:xfrm>
        </p:spPr>
        <p:txBody>
          <a:bodyPr/>
          <a:lstStyle/>
          <a:p>
            <a:pPr marL="468313" indent="0">
              <a:buNone/>
            </a:pPr>
            <a:r>
              <a:rPr lang="en-US" dirty="0"/>
              <a:t>   </a:t>
            </a:r>
          </a:p>
        </p:txBody>
      </p:sp>
      <p:sp>
        <p:nvSpPr>
          <p:cNvPr id="12" name="Content Placeholder 2">
            <a:extLst>
              <a:ext uri="{FF2B5EF4-FFF2-40B4-BE49-F238E27FC236}">
                <a16:creationId xmlns:a16="http://schemas.microsoft.com/office/drawing/2014/main" id="{37D940A7-E0E9-524D-81DF-126016527967}"/>
              </a:ext>
            </a:extLst>
          </p:cNvPr>
          <p:cNvSpPr txBox="1">
            <a:spLocks/>
          </p:cNvSpPr>
          <p:nvPr/>
        </p:nvSpPr>
        <p:spPr bwMode="auto">
          <a:xfrm>
            <a:off x="537951" y="2251075"/>
            <a:ext cx="11116098" cy="43398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468313" marR="0" lvl="0" indent="0" defTabSz="914400" rtl="0" eaLnBrk="0" fontAlgn="base" latinLnBrk="0" hangingPunct="0">
              <a:lnSpc>
                <a:spcPct val="100000"/>
              </a:lnSpc>
              <a:spcBef>
                <a:spcPct val="20000"/>
              </a:spcBef>
              <a:spcAft>
                <a:spcPct val="0"/>
              </a:spcAft>
              <a:buClr>
                <a:srgbClr val="808080"/>
              </a:buClr>
              <a:buSzPct val="65000"/>
              <a:buFont typeface="Wingdings" pitchFamily="2" charset="2"/>
              <a:buNone/>
              <a:defRPr/>
            </a:pPr>
            <a:r>
              <a:rPr kumimoji="0" lang="en-US" sz="32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Raised the visibility of </a:t>
            </a:r>
            <a:r>
              <a:rPr lang="en-US" sz="3200" kern="0" dirty="0">
                <a:solidFill>
                  <a:srgbClr val="000000"/>
                </a:solidFill>
                <a:latin typeface="Garamond" panose="02020404030301010803" pitchFamily="18" charset="0"/>
              </a:rPr>
              <a:t>the </a:t>
            </a:r>
            <a:r>
              <a:rPr kumimoji="0" lang="en-US" sz="32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nonprofit sector’s value and challenges.  </a:t>
            </a:r>
          </a:p>
          <a:p>
            <a:pPr marL="468313" marR="0" lvl="0" indent="0" defTabSz="914400" rtl="0" eaLnBrk="0" fontAlgn="base" latinLnBrk="0" hangingPunct="0">
              <a:lnSpc>
                <a:spcPct val="100000"/>
              </a:lnSpc>
              <a:spcBef>
                <a:spcPct val="20000"/>
              </a:spcBef>
              <a:spcAft>
                <a:spcPct val="0"/>
              </a:spcAft>
              <a:buClr>
                <a:srgbClr val="808080"/>
              </a:buClr>
              <a:buSzPct val="65000"/>
              <a:buFont typeface="Wingdings" pitchFamily="2" charset="2"/>
              <a:buNone/>
              <a:defRPr/>
            </a:pPr>
            <a:r>
              <a:rPr kumimoji="0" lang="en-US" sz="2800" b="1" i="0" u="none" strike="noStrike" kern="0" cap="none" spc="0" normalizeH="0" baseline="0" noProof="0" dirty="0">
                <a:ln>
                  <a:noFill/>
                </a:ln>
                <a:solidFill>
                  <a:schemeClr val="bg1">
                    <a:lumMod val="75000"/>
                  </a:schemeClr>
                </a:solidFill>
                <a:effectLst/>
                <a:uLnTx/>
                <a:uFillTx/>
                <a:latin typeface="Garamond" panose="02020404030301010803" pitchFamily="18" charset="0"/>
                <a:ea typeface="+mn-ea"/>
                <a:cs typeface="+mn-cs"/>
              </a:rPr>
              <a:t>__________________________________________________________</a:t>
            </a:r>
          </a:p>
          <a:p>
            <a:pPr marL="468313" marR="0" lvl="0" indent="0" defTabSz="914400" rtl="0" eaLnBrk="0" fontAlgn="base" latinLnBrk="0" hangingPunct="0">
              <a:lnSpc>
                <a:spcPct val="100000"/>
              </a:lnSpc>
              <a:spcBef>
                <a:spcPct val="20000"/>
              </a:spcBef>
              <a:spcAft>
                <a:spcPct val="0"/>
              </a:spcAft>
              <a:buClr>
                <a:srgbClr val="808080"/>
              </a:buClr>
              <a:buSzPct val="65000"/>
              <a:buFont typeface="Wingdings" pitchFamily="2" charset="2"/>
              <a:buNone/>
              <a:defRPr/>
            </a:pPr>
            <a:r>
              <a:rPr kumimoji="0" lang="en-US" sz="32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Built foundation of trust and sense of partnership with both donors and nonprofits.</a:t>
            </a:r>
          </a:p>
          <a:p>
            <a:pPr marL="468313" marR="0" lvl="0" indent="0" defTabSz="914400" rtl="0" eaLnBrk="0" fontAlgn="base" latinLnBrk="0" hangingPunct="0">
              <a:lnSpc>
                <a:spcPct val="100000"/>
              </a:lnSpc>
              <a:spcBef>
                <a:spcPct val="20000"/>
              </a:spcBef>
              <a:spcAft>
                <a:spcPct val="0"/>
              </a:spcAft>
              <a:buClr>
                <a:srgbClr val="808080"/>
              </a:buClr>
              <a:buSzPct val="65000"/>
              <a:buFont typeface="Wingdings" pitchFamily="2" charset="2"/>
              <a:buNone/>
              <a:defRPr/>
            </a:pPr>
            <a:r>
              <a:rPr kumimoji="0" lang="en-US" sz="2800" b="0" i="0" u="none" strike="noStrike" kern="0" cap="none" spc="0" normalizeH="0" baseline="0" noProof="0" dirty="0">
                <a:ln>
                  <a:noFill/>
                </a:ln>
                <a:solidFill>
                  <a:schemeClr val="bg1">
                    <a:lumMod val="75000"/>
                  </a:schemeClr>
                </a:solidFill>
                <a:effectLst/>
                <a:uLnTx/>
                <a:uFillTx/>
                <a:latin typeface="Garamond" panose="02020404030301010803" pitchFamily="18" charset="0"/>
                <a:ea typeface="+mn-ea"/>
                <a:cs typeface="+mn-cs"/>
              </a:rPr>
              <a:t>__________________________________________________________</a:t>
            </a:r>
          </a:p>
          <a:p>
            <a:pPr marL="468313" marR="0" lvl="0" indent="0" defTabSz="914400" rtl="0" eaLnBrk="0" fontAlgn="base" latinLnBrk="0" hangingPunct="0">
              <a:lnSpc>
                <a:spcPct val="100000"/>
              </a:lnSpc>
              <a:spcBef>
                <a:spcPct val="20000"/>
              </a:spcBef>
              <a:spcAft>
                <a:spcPct val="0"/>
              </a:spcAft>
              <a:buClr>
                <a:srgbClr val="808080"/>
              </a:buClr>
              <a:buSzPct val="65000"/>
              <a:buFont typeface="Wingdings" pitchFamily="2" charset="2"/>
              <a:buNone/>
              <a:defRPr/>
            </a:pPr>
            <a:r>
              <a:rPr lang="en-US" sz="3200" kern="0" dirty="0">
                <a:solidFill>
                  <a:srgbClr val="000000"/>
                </a:solidFill>
                <a:latin typeface="Garamond" panose="02020404030301010803" pitchFamily="18" charset="0"/>
              </a:rPr>
              <a:t>Created a network-based, solution-oriented approach that drives our giving.</a:t>
            </a:r>
            <a:endParaRPr kumimoji="0" lang="en-US" sz="32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926837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191B082A804E4F81A87A6EA6152B69" ma:contentTypeVersion="16" ma:contentTypeDescription="Create a new document." ma:contentTypeScope="" ma:versionID="331a7440acd4657fe9312578a51a17ec">
  <xsd:schema xmlns:xsd="http://www.w3.org/2001/XMLSchema" xmlns:xs="http://www.w3.org/2001/XMLSchema" xmlns:p="http://schemas.microsoft.com/office/2006/metadata/properties" xmlns:ns2="4d30e00c-f50b-430a-92c6-a2068b5a18c0" xmlns:ns3="f44d672d-b6a2-427b-81de-fe79010b410b" targetNamespace="http://schemas.microsoft.com/office/2006/metadata/properties" ma:root="true" ma:fieldsID="712110c732fbe51fd6574ec9bbedce91" ns2:_="" ns3:_="">
    <xsd:import namespace="4d30e00c-f50b-430a-92c6-a2068b5a18c0"/>
    <xsd:import namespace="f44d672d-b6a2-427b-81de-fe79010b41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30e00c-f50b-430a-92c6-a2068b5a18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a514b64-86f0-4976-a013-a9d4e1a1a45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4d672d-b6a2-427b-81de-fe79010b410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37337cd-d6a7-4c78-86c6-f270211f243a}" ma:internalName="TaxCatchAll" ma:showField="CatchAllData" ma:web="f44d672d-b6a2-427b-81de-fe79010b41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03C47A-4988-47DC-81C7-A47179AADDCA}"/>
</file>

<file path=customXml/itemProps2.xml><?xml version="1.0" encoding="utf-8"?>
<ds:datastoreItem xmlns:ds="http://schemas.openxmlformats.org/officeDocument/2006/customXml" ds:itemID="{07A06AFF-6F36-47C4-AAB7-00CE6E6361CA}"/>
</file>

<file path=docProps/app.xml><?xml version="1.0" encoding="utf-8"?>
<Properties xmlns="http://schemas.openxmlformats.org/officeDocument/2006/extended-properties" xmlns:vt="http://schemas.openxmlformats.org/officeDocument/2006/docPropsVTypes">
  <Template>Office Theme</Template>
  <TotalTime>17653</TotalTime>
  <Words>1784</Words>
  <Application>Microsoft Macintosh PowerPoint</Application>
  <PresentationFormat>Widescreen</PresentationFormat>
  <Paragraphs>207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Garamond</vt:lpstr>
      <vt:lpstr>Wingdings</vt:lpstr>
      <vt:lpstr>Office Theme</vt:lpstr>
      <vt:lpstr>    </vt:lpstr>
      <vt:lpstr>Our Purpose Today</vt:lpstr>
      <vt:lpstr>Value Proposition + Strategic Goals</vt:lpstr>
      <vt:lpstr>Value Proposition + Strategy</vt:lpstr>
      <vt:lpstr>Value Proposition + Strategy</vt:lpstr>
      <vt:lpstr>Becoming a Trusted Partner</vt:lpstr>
      <vt:lpstr>New Initiatives</vt:lpstr>
      <vt:lpstr>Becoming a Trusted Partner</vt:lpstr>
      <vt:lpstr>Key Outcomes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kim snyder</dc:creator>
  <cp:lastModifiedBy>kim snyder</cp:lastModifiedBy>
  <cp:revision>30</cp:revision>
  <cp:lastPrinted>2022-11-10T16:11:50Z</cp:lastPrinted>
  <dcterms:created xsi:type="dcterms:W3CDTF">2020-09-11T23:19:51Z</dcterms:created>
  <dcterms:modified xsi:type="dcterms:W3CDTF">2023-02-07T02:16:38Z</dcterms:modified>
</cp:coreProperties>
</file>