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7" r:id="rId2"/>
  </p:sldMasterIdLst>
  <p:notesMasterIdLst>
    <p:notesMasterId r:id="rId36"/>
  </p:notesMasterIdLst>
  <p:sldIdLst>
    <p:sldId id="350" r:id="rId3"/>
    <p:sldId id="287" r:id="rId4"/>
    <p:sldId id="286" r:id="rId5"/>
    <p:sldId id="269" r:id="rId6"/>
    <p:sldId id="289" r:id="rId7"/>
    <p:sldId id="294" r:id="rId8"/>
    <p:sldId id="285" r:id="rId9"/>
    <p:sldId id="283" r:id="rId10"/>
    <p:sldId id="270" r:id="rId11"/>
    <p:sldId id="276" r:id="rId12"/>
    <p:sldId id="277" r:id="rId13"/>
    <p:sldId id="278" r:id="rId14"/>
    <p:sldId id="291" r:id="rId15"/>
    <p:sldId id="303" r:id="rId16"/>
    <p:sldId id="293" r:id="rId17"/>
    <p:sldId id="338" r:id="rId18"/>
    <p:sldId id="304" r:id="rId19"/>
    <p:sldId id="345" r:id="rId20"/>
    <p:sldId id="332" r:id="rId21"/>
    <p:sldId id="347" r:id="rId22"/>
    <p:sldId id="330" r:id="rId23"/>
    <p:sldId id="349" r:id="rId24"/>
    <p:sldId id="331" r:id="rId25"/>
    <p:sldId id="336" r:id="rId26"/>
    <p:sldId id="335" r:id="rId27"/>
    <p:sldId id="329" r:id="rId28"/>
    <p:sldId id="333" r:id="rId29"/>
    <p:sldId id="334" r:id="rId30"/>
    <p:sldId id="343" r:id="rId31"/>
    <p:sldId id="341" r:id="rId32"/>
    <p:sldId id="344" r:id="rId33"/>
    <p:sldId id="258" r:id="rId34"/>
    <p:sldId id="34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1E6700-890D-1835-4844-F35F255FAF62}" name="Bob McClintick" initials="BM" userId="VADd6GTdIU9IkbOMLz9muH2nuGAHPw21Qu6E5GrrjOs=" providerId="None"/>
  <p188:author id="{50834345-FB79-04AF-E659-B143B9C7C7FC}" name="Molly J. Miles" initials="MJM" userId="S::mmiles@mcknight.org::368705d9-7426-4892-8c34-930be117edeb" providerId="AD"/>
  <p188:author id="{081232C5-CF10-9A47-7448-22D1CACA3D60}" name="Matt Varilek" initials="MV" userId="wVTlNoxehewd+J4okdVkAdot74U5lDjwUkpDP2N70Ao=" providerId="None"/>
  <p188:author id="{9C0670C7-5102-C11A-F96A-C274F2FE018F}" name="Bob McClintick" initials="BM" userId="S::bmcclintick@ifound.org::e76f1dcf-1612-4e9c-b38f-033981e30a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3099A7"/>
    <a:srgbClr val="76C1CE"/>
    <a:srgbClr val="D1EAED"/>
    <a:srgbClr val="959595"/>
    <a:srgbClr val="CF092C"/>
    <a:srgbClr val="00A6CF"/>
    <a:srgbClr val="CC073C"/>
    <a:srgbClr val="92D307"/>
    <a:srgbClr val="ED7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1E9D18-D862-4597-97D1-E8B3452E0D03}" v="581" dt="2023-02-03T17:53:21.422"/>
    <p1510:client id="{23329FC5-2ED6-4BCE-BA24-F840C47B04F6}" v="3" dt="2023-02-03T22:21:48.646"/>
    <p1510:client id="{38C1FA18-1F9E-4944-A493-34628665489F}" v="10" dt="2023-02-04T00:07:35.384"/>
    <p1510:client id="{6D741F24-9668-4C2F-8305-7F4EC679FC59}" v="58" dt="2023-02-03T17:36:15.427"/>
    <p1510:client id="{7EFA15CD-16A2-424F-8BCB-41C421635352}" v="1" dt="2023-02-03T22:10:20.754"/>
    <p1510:client id="{808FE467-A88B-4996-BA02-385AB934A50D}" v="193" dt="2023-01-19T17:54:32.836"/>
    <p1510:client id="{8D9300FA-189E-48EA-9A4E-83F0DA2D1C0D}" v="210" dt="2023-02-03T22:52:38.742"/>
    <p1510:client id="{8FFDB999-C7EC-462F-B507-A4C37CB97855}" v="118" dt="2023-02-03T21:55:55.165"/>
    <p1510:client id="{B1EF445C-6D2A-4CAF-A1B0-E21DA3D3F583}" v="98" dt="2023-02-03T19:35:09.953"/>
    <p1510:client id="{B625B48C-DEBD-46AC-A336-61790D984B2B}" v="3" dt="2023-02-03T16:58:26.636"/>
    <p1510:client id="{BBDD4091-8CEB-4F61-BD0D-FE3660F8FED9}" v="4" dt="2023-01-19T17:18:24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6"/>
    <p:restoredTop sz="94723"/>
  </p:normalViewPr>
  <p:slideViewPr>
    <p:cSldViewPr snapToGrid="0">
      <p:cViewPr varScale="1">
        <p:scale>
          <a:sx n="71" d="100"/>
          <a:sy n="71" d="100"/>
        </p:scale>
        <p:origin x="3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nitiativefoundation-my.sharepoint.com/personal/eaintern_ifound_org/Documents/MC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Intern\Downloads\greatermn_vs_msp_po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Intern\Downloads\greatermn_vs_msp_po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Intern\AppData\Roaming\Microsoft\Excel\greatermn_vs_msp_pop%20(version%201)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nitiativefoundation-my.sharepoint.com/personal/eaintern_ifound_org/Documents/MCF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bmcclintick\Downloads\Gallup_Confidence_Change.csv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b="1" dirty="0"/>
              <a:t>2019: Recipients of In-State Philanthropy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F092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AE-2A4F-810B-62AFD0D1B859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AE-2A4F-810B-62AFD0D1B859}"/>
              </c:ext>
            </c:extLst>
          </c:dPt>
          <c:dLbls>
            <c:dLbl>
              <c:idx val="0"/>
              <c:layout>
                <c:manualLayout>
                  <c:x val="-5.7569863640835703E-2"/>
                  <c:y val="-0.17835132387297734"/>
                </c:manualLayout>
              </c:layout>
              <c:tx>
                <c:rich>
                  <a:bodyPr/>
                  <a:lstStyle/>
                  <a:p>
                    <a:r>
                      <a:rPr lang="en-US" sz="3200">
                        <a:solidFill>
                          <a:schemeClr val="bg1"/>
                        </a:solidFill>
                      </a:rPr>
                      <a:t>85%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6AE-2A4F-810B-62AFD0D1B859}"/>
                </c:ext>
              </c:extLst>
            </c:dLbl>
            <c:dLbl>
              <c:idx val="1"/>
              <c:layout>
                <c:manualLayout>
                  <c:x val="8.1233268509967038E-2"/>
                  <c:y val="0.16336635805139743"/>
                </c:manualLayout>
              </c:layout>
              <c:tx>
                <c:rich>
                  <a:bodyPr/>
                  <a:lstStyle/>
                  <a:p>
                    <a:fld id="{D87FE0AC-D9A4-D440-9C87-0AE2AC96E760}" type="VALUE">
                      <a:rPr lang="en-US" sz="360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6AE-2A4F-810B-62AFD0D1B8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(Sheet1!$E$1,Sheet1!$F$1)</c:f>
              <c:strCache>
                <c:ptCount val="2"/>
                <c:pt idx="0">
                  <c:v>Twin Cities</c:v>
                </c:pt>
                <c:pt idx="1">
                  <c:v>Greater MN</c:v>
                </c:pt>
              </c:strCache>
            </c:strRef>
          </c:cat>
          <c:val>
            <c:numRef>
              <c:f>(Sheet1!$E$17,Sheet1!$F$17)</c:f>
              <c:numCache>
                <c:formatCode>0%</c:formatCode>
                <c:ptCount val="2"/>
                <c:pt idx="0" formatCode="0.00%">
                  <c:v>0.85121107266435991</c:v>
                </c:pt>
                <c:pt idx="1">
                  <c:v>0.14878892733564014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AE-2A4F-810B-62AFD0D1B8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b="1"/>
              <a:t>2019 Minnesota Population by Region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F092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40-D945-ADD0-ACFEF903B4F3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40-D945-ADD0-ACFEF903B4F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740-D945-ADD0-ACFEF903B4F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740-D945-ADD0-ACFEF903B4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('b5013-2'!$B$1,'b5013-2'!$D$1)</c:f>
              <c:strCache>
                <c:ptCount val="2"/>
                <c:pt idx="0">
                  <c:v>Twin Cities Population</c:v>
                </c:pt>
                <c:pt idx="1">
                  <c:v>Greater MN Population</c:v>
                </c:pt>
              </c:strCache>
            </c:strRef>
          </c:cat>
          <c:val>
            <c:numRef>
              <c:f>('b5013-2'!$B$17,'b5013-2'!$D$17)</c:f>
              <c:numCache>
                <c:formatCode>#,##0</c:formatCode>
                <c:ptCount val="2"/>
                <c:pt idx="0">
                  <c:v>3118455</c:v>
                </c:pt>
                <c:pt idx="1">
                  <c:v>2521598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40-D945-ADD0-ACFEF903B4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b="1"/>
              <a:t>2019 Population and Philanthropy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'b5013-2'!$D$19</c:f>
              <c:strCache>
                <c:ptCount val="1"/>
                <c:pt idx="0">
                  <c:v>Twin Cities</c:v>
                </c:pt>
              </c:strCache>
            </c:strRef>
          </c:tx>
          <c:spPr>
            <a:solidFill>
              <a:srgbClr val="CF092C"/>
            </a:solidFill>
            <a:ln>
              <a:noFill/>
            </a:ln>
            <a:effectLst/>
          </c:spPr>
          <c:invertIfNegative val="0"/>
          <c:cat>
            <c:strRef>
              <c:f>'b5013-2'!$C$20:$C$21</c:f>
              <c:strCache>
                <c:ptCount val="2"/>
                <c:pt idx="0">
                  <c:v>Philanthropy</c:v>
                </c:pt>
                <c:pt idx="1">
                  <c:v>Population</c:v>
                </c:pt>
              </c:strCache>
            </c:strRef>
          </c:cat>
          <c:val>
            <c:numRef>
              <c:f>'b5013-2'!$D$20:$D$21</c:f>
              <c:numCache>
                <c:formatCode>0.00%</c:formatCode>
                <c:ptCount val="2"/>
                <c:pt idx="0" formatCode="0%">
                  <c:v>0.85</c:v>
                </c:pt>
                <c:pt idx="1">
                  <c:v>0.55289999999999995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4-6048-ADAC-4FEB4C464D0A}"/>
            </c:ext>
          </c:extLst>
        </c:ser>
        <c:ser>
          <c:idx val="1"/>
          <c:order val="1"/>
          <c:tx>
            <c:strRef>
              <c:f>'b5013-2'!$E$19</c:f>
              <c:strCache>
                <c:ptCount val="1"/>
                <c:pt idx="0">
                  <c:v>Greater Minnesota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'b5013-2'!$C$20:$C$21</c:f>
              <c:strCache>
                <c:ptCount val="2"/>
                <c:pt idx="0">
                  <c:v>Philanthropy</c:v>
                </c:pt>
                <c:pt idx="1">
                  <c:v>Population</c:v>
                </c:pt>
              </c:strCache>
            </c:strRef>
          </c:cat>
          <c:val>
            <c:numRef>
              <c:f>'b5013-2'!$E$20:$E$21</c:f>
              <c:numCache>
                <c:formatCode>0.00%</c:formatCode>
                <c:ptCount val="2"/>
                <c:pt idx="0">
                  <c:v>0.15</c:v>
                </c:pt>
                <c:pt idx="1">
                  <c:v>0.4471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D4-6048-ADAC-4FEB4C464D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3401007"/>
        <c:axId val="513400591"/>
      </c:barChart>
      <c:catAx>
        <c:axId val="513401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400591"/>
        <c:crosses val="autoZero"/>
        <c:auto val="1"/>
        <c:lblAlgn val="ctr"/>
        <c:lblOffset val="100"/>
        <c:noMultiLvlLbl val="0"/>
      </c:catAx>
      <c:valAx>
        <c:axId val="5134005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401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b="1"/>
              <a:t>P</a:t>
            </a:r>
            <a:r>
              <a:rPr lang="en-US" sz="2600" b="1" baseline="0"/>
              <a:t>opulation &amp; Grantmaking Gap in Greater Minnesota</a:t>
            </a:r>
            <a:endParaRPr lang="en-US" sz="2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'b5013-2'!$E$1</c:f>
              <c:strCache>
                <c:ptCount val="1"/>
                <c:pt idx="0">
                  <c:v>Population in Greater MN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'b5013-2'!$A$3:$A$17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  <c:extLst/>
            </c:numRef>
          </c:cat>
          <c:val>
            <c:numRef>
              <c:f>'b5013-2'!$E$3:$E$17</c:f>
              <c:numCache>
                <c:formatCode>0.00%</c:formatCode>
                <c:ptCount val="15"/>
                <c:pt idx="0">
                  <c:v>0.46547072641250348</c:v>
                </c:pt>
                <c:pt idx="1">
                  <c:v>0.46582461114484108</c:v>
                </c:pt>
                <c:pt idx="2">
                  <c:v>0.46539437774943671</c:v>
                </c:pt>
                <c:pt idx="3">
                  <c:v>0.46481582491235973</c:v>
                </c:pt>
                <c:pt idx="4">
                  <c:v>0.46332151973707508</c:v>
                </c:pt>
                <c:pt idx="5">
                  <c:v>0.46274372280905179</c:v>
                </c:pt>
                <c:pt idx="6">
                  <c:v>0.46004709517414738</c:v>
                </c:pt>
                <c:pt idx="7">
                  <c:v>0.45716634123663413</c:v>
                </c:pt>
                <c:pt idx="8">
                  <c:v>0.45486952054048202</c:v>
                </c:pt>
                <c:pt idx="9">
                  <c:v>0.45284663554427057</c:v>
                </c:pt>
                <c:pt idx="10">
                  <c:v>0.45137529125627596</c:v>
                </c:pt>
                <c:pt idx="11">
                  <c:v>0.45001755541720356</c:v>
                </c:pt>
                <c:pt idx="12">
                  <c:v>0.44885508601376517</c:v>
                </c:pt>
                <c:pt idx="13">
                  <c:v>0.44795125911921385</c:v>
                </c:pt>
                <c:pt idx="14">
                  <c:v>0.44708764261612433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E300-D54B-9EF3-A9271AE0C98D}"/>
            </c:ext>
          </c:extLst>
        </c:ser>
        <c:ser>
          <c:idx val="2"/>
          <c:order val="2"/>
          <c:tx>
            <c:strRef>
              <c:f>'b5013-2'!$F$1</c:f>
              <c:strCache>
                <c:ptCount val="1"/>
                <c:pt idx="0">
                  <c:v>Grants in Greater MN</c:v>
                </c:pt>
              </c:strCache>
            </c:strRef>
          </c:tx>
          <c:spPr>
            <a:ln w="28575" cap="rnd">
              <a:solidFill>
                <a:srgbClr val="CF092C"/>
              </a:solidFill>
              <a:round/>
            </a:ln>
            <a:effectLst/>
          </c:spPr>
          <c:marker>
            <c:symbol val="none"/>
          </c:marker>
          <c:cat>
            <c:numRef>
              <c:f>'b5013-2'!$A$3:$A$17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  <c:extLst/>
            </c:numRef>
          </c:cat>
          <c:val>
            <c:numRef>
              <c:f>'b5013-2'!$F$3:$F$17</c:f>
              <c:numCache>
                <c:formatCode>0.0%</c:formatCode>
                <c:ptCount val="15"/>
                <c:pt idx="0">
                  <c:v>0.25</c:v>
                </c:pt>
                <c:pt idx="1">
                  <c:v>0.2558139534883721</c:v>
                </c:pt>
                <c:pt idx="2">
                  <c:v>0.27272727272727271</c:v>
                </c:pt>
                <c:pt idx="3">
                  <c:v>0.2558139534883721</c:v>
                </c:pt>
                <c:pt idx="4">
                  <c:v>0.25</c:v>
                </c:pt>
                <c:pt idx="5">
                  <c:v>0.24390243902439024</c:v>
                </c:pt>
                <c:pt idx="6">
                  <c:v>0.21052631578947367</c:v>
                </c:pt>
                <c:pt idx="13">
                  <c:v>0.16666666666666666</c:v>
                </c:pt>
                <c:pt idx="14">
                  <c:v>0.14878892733564014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E300-D54B-9EF3-A9271AE0C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3566032"/>
        <c:axId val="57356395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'b5013-2'!$A$1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'b5013-2'!$A$3:$A$17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2005</c:v>
                      </c:pt>
                      <c:pt idx="1">
                        <c:v>2006</c:v>
                      </c:pt>
                      <c:pt idx="2">
                        <c:v>2007</c:v>
                      </c:pt>
                      <c:pt idx="3">
                        <c:v>2008</c:v>
                      </c:pt>
                      <c:pt idx="4">
                        <c:v>2009</c:v>
                      </c:pt>
                      <c:pt idx="5">
                        <c:v>2010</c:v>
                      </c:pt>
                      <c:pt idx="6">
                        <c:v>2011</c:v>
                      </c:pt>
                      <c:pt idx="7">
                        <c:v>2012</c:v>
                      </c:pt>
                      <c:pt idx="8">
                        <c:v>2013</c:v>
                      </c:pt>
                      <c:pt idx="9">
                        <c:v>2014</c:v>
                      </c:pt>
                      <c:pt idx="10">
                        <c:v>2015</c:v>
                      </c:pt>
                      <c:pt idx="11">
                        <c:v>2016</c:v>
                      </c:pt>
                      <c:pt idx="12">
                        <c:v>2017</c:v>
                      </c:pt>
                      <c:pt idx="13">
                        <c:v>2018</c:v>
                      </c:pt>
                      <c:pt idx="14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'b5013-2'!$A$3:$A$17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2005</c:v>
                      </c:pt>
                      <c:pt idx="1">
                        <c:v>2006</c:v>
                      </c:pt>
                      <c:pt idx="2">
                        <c:v>2007</c:v>
                      </c:pt>
                      <c:pt idx="3">
                        <c:v>2008</c:v>
                      </c:pt>
                      <c:pt idx="4">
                        <c:v>2009</c:v>
                      </c:pt>
                      <c:pt idx="5">
                        <c:v>2010</c:v>
                      </c:pt>
                      <c:pt idx="6">
                        <c:v>2011</c:v>
                      </c:pt>
                      <c:pt idx="7">
                        <c:v>2012</c:v>
                      </c:pt>
                      <c:pt idx="8">
                        <c:v>2013</c:v>
                      </c:pt>
                      <c:pt idx="9">
                        <c:v>2014</c:v>
                      </c:pt>
                      <c:pt idx="10">
                        <c:v>2015</c:v>
                      </c:pt>
                      <c:pt idx="11">
                        <c:v>2016</c:v>
                      </c:pt>
                      <c:pt idx="12">
                        <c:v>2017</c:v>
                      </c:pt>
                      <c:pt idx="13">
                        <c:v>2018</c:v>
                      </c:pt>
                      <c:pt idx="14">
                        <c:v>2019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E300-D54B-9EF3-A9271AE0C98D}"/>
                  </c:ext>
                </c:extLst>
              </c15:ser>
            </c15:filteredLineSeries>
          </c:ext>
        </c:extLst>
      </c:lineChart>
      <c:catAx>
        <c:axId val="57356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563952"/>
        <c:crosses val="autoZero"/>
        <c:auto val="1"/>
        <c:lblAlgn val="ctr"/>
        <c:lblOffset val="100"/>
        <c:noMultiLvlLbl val="0"/>
      </c:catAx>
      <c:valAx>
        <c:axId val="57356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56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b="1"/>
              <a:t>Recipients of Philanthropic Giving </a:t>
            </a:r>
            <a:r>
              <a:rPr lang="en-US" sz="2600" b="1" baseline="0"/>
              <a:t>by Region (2004-2019)</a:t>
            </a:r>
            <a:endParaRPr lang="en-US" sz="2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Sheet1!$E$1</c:f>
              <c:strCache>
                <c:ptCount val="1"/>
                <c:pt idx="0">
                  <c:v>Twin Cities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CF092C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Sheet1!$A$2:$A$17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Sheet1!$E$2:$E$17</c:f>
              <c:numCache>
                <c:formatCode>0.00%</c:formatCode>
                <c:ptCount val="16"/>
                <c:pt idx="0">
                  <c:v>0.72340425531914898</c:v>
                </c:pt>
                <c:pt idx="1">
                  <c:v>0.75</c:v>
                </c:pt>
                <c:pt idx="2">
                  <c:v>0.7441860465116279</c:v>
                </c:pt>
                <c:pt idx="3">
                  <c:v>0.72727272727272729</c:v>
                </c:pt>
                <c:pt idx="4">
                  <c:v>0.7441860465116279</c:v>
                </c:pt>
                <c:pt idx="5">
                  <c:v>0.74999999999999989</c:v>
                </c:pt>
                <c:pt idx="6">
                  <c:v>0.75609756097560965</c:v>
                </c:pt>
                <c:pt idx="7">
                  <c:v>0.78947368421052633</c:v>
                </c:pt>
                <c:pt idx="14">
                  <c:v>0.83333333333333326</c:v>
                </c:pt>
                <c:pt idx="15">
                  <c:v>0.85121107266435991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47-A54E-BE43-895ED082662B}"/>
            </c:ext>
          </c:extLst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Greater MN</c:v>
                </c:pt>
              </c:strCache>
            </c:strRef>
          </c:tx>
          <c:spPr>
            <a:ln w="28575" cap="rnd">
              <a:solidFill>
                <a:srgbClr val="CF092C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Sheet1!$F$2:$F$17</c:f>
              <c:numCache>
                <c:formatCode>0%</c:formatCode>
                <c:ptCount val="16"/>
                <c:pt idx="0">
                  <c:v>0.27659574468085107</c:v>
                </c:pt>
                <c:pt idx="1">
                  <c:v>0.25</c:v>
                </c:pt>
                <c:pt idx="2">
                  <c:v>0.2558139534883721</c:v>
                </c:pt>
                <c:pt idx="3">
                  <c:v>0.27272727272727271</c:v>
                </c:pt>
                <c:pt idx="4">
                  <c:v>0.2558139534883721</c:v>
                </c:pt>
                <c:pt idx="5">
                  <c:v>0.25</c:v>
                </c:pt>
                <c:pt idx="6">
                  <c:v>0.24390243902439024</c:v>
                </c:pt>
                <c:pt idx="7">
                  <c:v>0.21052631578947367</c:v>
                </c:pt>
                <c:pt idx="14">
                  <c:v>0.16666666666666666</c:v>
                </c:pt>
                <c:pt idx="15">
                  <c:v>0.14878892733564014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47-A54E-BE43-895ED08266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0710384"/>
        <c:axId val="56071246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2004</c:v>
                      </c:pt>
                      <c:pt idx="1">
                        <c:v>2005</c:v>
                      </c:pt>
                      <c:pt idx="2">
                        <c:v>2006</c:v>
                      </c:pt>
                      <c:pt idx="3">
                        <c:v>2007</c:v>
                      </c:pt>
                      <c:pt idx="4">
                        <c:v>2008</c:v>
                      </c:pt>
                      <c:pt idx="5">
                        <c:v>2009</c:v>
                      </c:pt>
                      <c:pt idx="6">
                        <c:v>2010</c:v>
                      </c:pt>
                      <c:pt idx="7">
                        <c:v>2011</c:v>
                      </c:pt>
                      <c:pt idx="8">
                        <c:v>2012</c:v>
                      </c:pt>
                      <c:pt idx="9">
                        <c:v>2013</c:v>
                      </c:pt>
                      <c:pt idx="10">
                        <c:v>2014</c:v>
                      </c:pt>
                      <c:pt idx="11">
                        <c:v>2015</c:v>
                      </c:pt>
                      <c:pt idx="12">
                        <c:v>2016</c:v>
                      </c:pt>
                      <c:pt idx="13">
                        <c:v>2017</c:v>
                      </c:pt>
                      <c:pt idx="14">
                        <c:v>2018</c:v>
                      </c:pt>
                      <c:pt idx="15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Sheet1!$A$2:$A$17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2004</c:v>
                      </c:pt>
                      <c:pt idx="1">
                        <c:v>2005</c:v>
                      </c:pt>
                      <c:pt idx="2">
                        <c:v>2006</c:v>
                      </c:pt>
                      <c:pt idx="3">
                        <c:v>2007</c:v>
                      </c:pt>
                      <c:pt idx="4">
                        <c:v>2008</c:v>
                      </c:pt>
                      <c:pt idx="5">
                        <c:v>2009</c:v>
                      </c:pt>
                      <c:pt idx="6">
                        <c:v>2010</c:v>
                      </c:pt>
                      <c:pt idx="7">
                        <c:v>2011</c:v>
                      </c:pt>
                      <c:pt idx="8">
                        <c:v>2012</c:v>
                      </c:pt>
                      <c:pt idx="9">
                        <c:v>2013</c:v>
                      </c:pt>
                      <c:pt idx="10">
                        <c:v>2014</c:v>
                      </c:pt>
                      <c:pt idx="11">
                        <c:v>2015</c:v>
                      </c:pt>
                      <c:pt idx="12">
                        <c:v>2016</c:v>
                      </c:pt>
                      <c:pt idx="13">
                        <c:v>2017</c:v>
                      </c:pt>
                      <c:pt idx="14">
                        <c:v>2018</c:v>
                      </c:pt>
                      <c:pt idx="15">
                        <c:v>2019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447-A54E-BE43-895ED082662B}"/>
                  </c:ext>
                </c:extLst>
              </c15:ser>
            </c15:filteredLineSeries>
          </c:ext>
        </c:extLst>
      </c:lineChart>
      <c:catAx>
        <c:axId val="56071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712464"/>
        <c:crosses val="autoZero"/>
        <c:auto val="1"/>
        <c:lblAlgn val="ctr"/>
        <c:lblOffset val="100"/>
        <c:noMultiLvlLbl val="0"/>
      </c:catAx>
      <c:valAx>
        <c:axId val="560712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71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604020202020204" pitchFamily="34" charset="0"/>
                <a:ea typeface="+mn-ea"/>
                <a:cs typeface="+mn-cs"/>
              </a:defRPr>
            </a:pPr>
            <a:r>
              <a:rPr lang="en-US" sz="2600" b="1">
                <a:latin typeface="+mn-lt"/>
              </a:rPr>
              <a:t>Gallup Poll: 2021-2022 Change in Institutional Perceptions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Gallup_Confidence_Change!$B$1:$B$2</c:f>
              <c:strCache>
                <c:ptCount val="2"/>
                <c:pt idx="0">
                  <c:v>2021</c:v>
                </c:pt>
                <c:pt idx="1">
                  <c:v>% Great deal/Quite a lot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Gallup_Confidence_Change!$A$3:$A$18</c:f>
              <c:strCache>
                <c:ptCount val="16"/>
                <c:pt idx="0">
                  <c:v>Small business</c:v>
                </c:pt>
                <c:pt idx="1">
                  <c:v>The military</c:v>
                </c:pt>
                <c:pt idx="2">
                  <c:v>The police</c:v>
                </c:pt>
                <c:pt idx="3">
                  <c:v>The medical system </c:v>
                </c:pt>
                <c:pt idx="4">
                  <c:v>Church, organized religion</c:v>
                </c:pt>
                <c:pt idx="5">
                  <c:v>The public schools</c:v>
                </c:pt>
                <c:pt idx="6">
                  <c:v>Organized labor</c:v>
                </c:pt>
                <c:pt idx="7">
                  <c:v>Banks</c:v>
                </c:pt>
                <c:pt idx="8">
                  <c:v>Big tech</c:v>
                </c:pt>
                <c:pt idx="9">
                  <c:v>U.S. Supreme Court</c:v>
                </c:pt>
                <c:pt idx="10">
                  <c:v>The presidency</c:v>
                </c:pt>
                <c:pt idx="11">
                  <c:v>Newspapers</c:v>
                </c:pt>
                <c:pt idx="12">
                  <c:v>Criminal justice system</c:v>
                </c:pt>
                <c:pt idx="13">
                  <c:v>Big business</c:v>
                </c:pt>
                <c:pt idx="14">
                  <c:v>Television news</c:v>
                </c:pt>
                <c:pt idx="15">
                  <c:v>Congress</c:v>
                </c:pt>
              </c:strCache>
            </c:strRef>
          </c:cat>
          <c:val>
            <c:numRef>
              <c:f>Gallup_Confidence_Change!$B$3:$B$18</c:f>
              <c:numCache>
                <c:formatCode>General</c:formatCode>
                <c:ptCount val="16"/>
                <c:pt idx="0">
                  <c:v>70</c:v>
                </c:pt>
                <c:pt idx="1">
                  <c:v>69</c:v>
                </c:pt>
                <c:pt idx="2">
                  <c:v>51</c:v>
                </c:pt>
                <c:pt idx="3">
                  <c:v>44</c:v>
                </c:pt>
                <c:pt idx="4">
                  <c:v>37</c:v>
                </c:pt>
                <c:pt idx="5">
                  <c:v>32</c:v>
                </c:pt>
                <c:pt idx="6">
                  <c:v>28</c:v>
                </c:pt>
                <c:pt idx="7">
                  <c:v>33</c:v>
                </c:pt>
                <c:pt idx="8">
                  <c:v>29</c:v>
                </c:pt>
                <c:pt idx="9">
                  <c:v>36</c:v>
                </c:pt>
                <c:pt idx="10">
                  <c:v>38</c:v>
                </c:pt>
                <c:pt idx="11">
                  <c:v>21</c:v>
                </c:pt>
                <c:pt idx="12">
                  <c:v>20</c:v>
                </c:pt>
                <c:pt idx="13">
                  <c:v>18</c:v>
                </c:pt>
                <c:pt idx="14">
                  <c:v>16</c:v>
                </c:pt>
                <c:pt idx="1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94-B940-9283-DF4DD44AE13D}"/>
            </c:ext>
          </c:extLst>
        </c:ser>
        <c:ser>
          <c:idx val="1"/>
          <c:order val="1"/>
          <c:tx>
            <c:strRef>
              <c:f>Gallup_Confidence_Change!$C$1:$C$2</c:f>
              <c:strCache>
                <c:ptCount val="2"/>
                <c:pt idx="0">
                  <c:v>2022</c:v>
                </c:pt>
                <c:pt idx="1">
                  <c:v>% Great deal/Quite a lot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Gallup_Confidence_Change!$A$3:$A$18</c:f>
              <c:strCache>
                <c:ptCount val="16"/>
                <c:pt idx="0">
                  <c:v>Small business</c:v>
                </c:pt>
                <c:pt idx="1">
                  <c:v>The military</c:v>
                </c:pt>
                <c:pt idx="2">
                  <c:v>The police</c:v>
                </c:pt>
                <c:pt idx="3">
                  <c:v>The medical system </c:v>
                </c:pt>
                <c:pt idx="4">
                  <c:v>Church, organized religion</c:v>
                </c:pt>
                <c:pt idx="5">
                  <c:v>The public schools</c:v>
                </c:pt>
                <c:pt idx="6">
                  <c:v>Organized labor</c:v>
                </c:pt>
                <c:pt idx="7">
                  <c:v>Banks</c:v>
                </c:pt>
                <c:pt idx="8">
                  <c:v>Big tech</c:v>
                </c:pt>
                <c:pt idx="9">
                  <c:v>U.S. Supreme Court</c:v>
                </c:pt>
                <c:pt idx="10">
                  <c:v>The presidency</c:v>
                </c:pt>
                <c:pt idx="11">
                  <c:v>Newspapers</c:v>
                </c:pt>
                <c:pt idx="12">
                  <c:v>Criminal justice system</c:v>
                </c:pt>
                <c:pt idx="13">
                  <c:v>Big business</c:v>
                </c:pt>
                <c:pt idx="14">
                  <c:v>Television news</c:v>
                </c:pt>
                <c:pt idx="15">
                  <c:v>Congress</c:v>
                </c:pt>
              </c:strCache>
            </c:strRef>
          </c:cat>
          <c:val>
            <c:numRef>
              <c:f>Gallup_Confidence_Change!$C$3:$C$18</c:f>
              <c:numCache>
                <c:formatCode>General</c:formatCode>
                <c:ptCount val="16"/>
                <c:pt idx="0">
                  <c:v>68</c:v>
                </c:pt>
                <c:pt idx="1">
                  <c:v>64</c:v>
                </c:pt>
                <c:pt idx="2">
                  <c:v>45</c:v>
                </c:pt>
                <c:pt idx="3">
                  <c:v>38</c:v>
                </c:pt>
                <c:pt idx="4">
                  <c:v>31</c:v>
                </c:pt>
                <c:pt idx="5">
                  <c:v>28</c:v>
                </c:pt>
                <c:pt idx="6">
                  <c:v>28</c:v>
                </c:pt>
                <c:pt idx="7">
                  <c:v>27</c:v>
                </c:pt>
                <c:pt idx="8">
                  <c:v>26</c:v>
                </c:pt>
                <c:pt idx="9">
                  <c:v>25</c:v>
                </c:pt>
                <c:pt idx="10">
                  <c:v>23</c:v>
                </c:pt>
                <c:pt idx="11">
                  <c:v>16</c:v>
                </c:pt>
                <c:pt idx="12">
                  <c:v>14</c:v>
                </c:pt>
                <c:pt idx="13">
                  <c:v>14</c:v>
                </c:pt>
                <c:pt idx="14">
                  <c:v>11</c:v>
                </c:pt>
                <c:pt idx="1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94-B940-9283-DF4DD44AE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65390432"/>
        <c:axId val="1465392080"/>
      </c:barChart>
      <c:catAx>
        <c:axId val="146539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465392080"/>
        <c:crosses val="autoZero"/>
        <c:auto val="1"/>
        <c:lblAlgn val="ctr"/>
        <c:lblOffset val="100"/>
        <c:noMultiLvlLbl val="0"/>
      </c:catAx>
      <c:valAx>
        <c:axId val="1465392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46539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>
          <a:latin typeface="Arial Black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6102A-7442-4593-97D9-E3F751D37313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04E1D-5702-48CB-95F1-F9B509726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42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In the photo: </a:t>
            </a:r>
            <a:r>
              <a:rPr lang="en-US"/>
              <a:t>David </a:t>
            </a:r>
            <a:r>
              <a:rPr lang="en-US" err="1"/>
              <a:t>Headbird</a:t>
            </a:r>
            <a:r>
              <a:rPr lang="en-US"/>
              <a:t> (second from left) was one of three Leech Lake Tribal College students sponsored by an Initiative Foundation construction trades grant. </a:t>
            </a:r>
            <a:r>
              <a:rPr lang="en-US" err="1"/>
              <a:t>Headbird</a:t>
            </a:r>
            <a:r>
              <a:rPr lang="en-US"/>
              <a:t>, pictured with his family and Initiative Foundation staff members Matt Varilek (left) and Don Hickman (third from left), helped to install a 200-kilowatt community solar grid on Leech Lake land. IQ Magazine link: https://www.ifound.org/initiative-quarterly/workforce-wonders/sunny-future/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04E1D-5702-48CB-95F1-F9B5097260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1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Eunice Adjei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C04E1D-5702-48CB-95F1-F9B509726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326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/>
              <a:t>=D4ZQM7kREHw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C04E1D-5702-48CB-95F1-F9B509726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59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CCBD35-61D6-4FBA-8F89-5D8862571CF8}"/>
              </a:ext>
            </a:extLst>
          </p:cNvPr>
          <p:cNvSpPr/>
          <p:nvPr userDrawn="1"/>
        </p:nvSpPr>
        <p:spPr>
          <a:xfrm>
            <a:off x="0" y="0"/>
            <a:ext cx="12192000" cy="1163782"/>
          </a:xfrm>
          <a:prstGeom prst="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73C"/>
              </a:solidFill>
            </a:endParaRPr>
          </a:p>
        </p:txBody>
      </p: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5ABFCC68-6713-5A4D-A497-72A42166D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79" y="3712113"/>
            <a:ext cx="10515600" cy="39107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3600" b="0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  <a:t>Initiative Foundation &amp; [</a:t>
            </a:r>
            <a:r>
              <a:rPr lang="en-US" sz="2800" b="0" i="0" err="1">
                <a:latin typeface="Arial" panose="020B0604020202020204" pitchFamily="34" charset="0"/>
                <a:cs typeface="Arial" panose="020B0604020202020204" pitchFamily="34" charset="0"/>
              </a:rPr>
              <a:t>Parnering</a:t>
            </a:r>
            <a: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  <a:t> Entity]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661ED8-6777-A348-A78D-D5A58543EC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96" y="3971970"/>
            <a:ext cx="10515600" cy="73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F09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43AB8A-F93C-7042-89FE-C88AA61899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896" y="5322467"/>
            <a:ext cx="10428288" cy="9820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Company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BA9EAA2-F4C0-9842-9732-BF812627DD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5300" y="209358"/>
            <a:ext cx="2014884" cy="807521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650726C-3225-9C39-7DD2-68A3950679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2667" y="-55179"/>
            <a:ext cx="7425522" cy="1336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4DAFB3-5AC4-2EB9-48BF-4F86AD5E8687}"/>
              </a:ext>
            </a:extLst>
          </p:cNvPr>
          <p:cNvSpPr txBox="1"/>
          <p:nvPr userDrawn="1"/>
        </p:nvSpPr>
        <p:spPr>
          <a:xfrm>
            <a:off x="3526971" y="213755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81B36-C771-DB7E-0522-86B44EA32054}"/>
              </a:ext>
            </a:extLst>
          </p:cNvPr>
          <p:cNvSpPr txBox="1"/>
          <p:nvPr userDrawn="1"/>
        </p:nvSpPr>
        <p:spPr>
          <a:xfrm>
            <a:off x="5343896" y="252944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DC9D2F81-9FFF-AAC7-0A2B-A43BB6187282}"/>
              </a:ext>
            </a:extLst>
          </p:cNvPr>
          <p:cNvSpPr/>
          <p:nvPr userDrawn="1"/>
        </p:nvSpPr>
        <p:spPr>
          <a:xfrm rot="10800000" flipV="1">
            <a:off x="-2" y="6334897"/>
            <a:ext cx="12192002" cy="523103"/>
          </a:xfrm>
          <a:prstGeom prst="round1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5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4" y="-1"/>
            <a:ext cx="2443395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CF092C"/>
              </a:buClr>
              <a:buFont typeface="Arial" panose="020B0604020202020204" pitchFamily="34" charset="0"/>
              <a:buChar char="•"/>
              <a:defRPr sz="3200" b="1">
                <a:solidFill>
                  <a:srgbClr val="CF092C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6C3453E9-6B6B-4AD9-27D5-5716980833B4}"/>
              </a:ext>
            </a:extLst>
          </p:cNvPr>
          <p:cNvSpPr/>
          <p:nvPr userDrawn="1"/>
        </p:nvSpPr>
        <p:spPr>
          <a:xfrm rot="10800000" flipV="1">
            <a:off x="-2" y="6334897"/>
            <a:ext cx="12192002" cy="523103"/>
          </a:xfrm>
          <a:prstGeom prst="round1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FB01797-48C4-75F1-2FF5-D5083483E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1360" y="6334897"/>
            <a:ext cx="2814453" cy="5066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618645-2AA3-F00B-921A-5ACBDC1B9E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73774" y="6397269"/>
            <a:ext cx="1033617" cy="4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Single Corner Rectangle 33">
            <a:extLst>
              <a:ext uri="{FF2B5EF4-FFF2-40B4-BE49-F238E27FC236}">
                <a16:creationId xmlns:a16="http://schemas.microsoft.com/office/drawing/2014/main" id="{34E338EE-2B15-B047-A3EB-B09186B882DD}"/>
              </a:ext>
            </a:extLst>
          </p:cNvPr>
          <p:cNvSpPr/>
          <p:nvPr userDrawn="1"/>
        </p:nvSpPr>
        <p:spPr>
          <a:xfrm flipH="1">
            <a:off x="3317702" y="1042522"/>
            <a:ext cx="8874298" cy="5285232"/>
          </a:xfrm>
          <a:prstGeom prst="round1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2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09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2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81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Single Corner Rectangle 33">
            <a:extLst>
              <a:ext uri="{FF2B5EF4-FFF2-40B4-BE49-F238E27FC236}">
                <a16:creationId xmlns:a16="http://schemas.microsoft.com/office/drawing/2014/main" id="{34E338EE-2B15-B047-A3EB-B09186B882DD}"/>
              </a:ext>
            </a:extLst>
          </p:cNvPr>
          <p:cNvSpPr/>
          <p:nvPr userDrawn="1"/>
        </p:nvSpPr>
        <p:spPr>
          <a:xfrm flipH="1">
            <a:off x="3317702" y="1042522"/>
            <a:ext cx="8874298" cy="5285232"/>
          </a:xfrm>
          <a:prstGeom prst="round1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4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78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4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49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Single Corner Rectangle 33">
            <a:extLst>
              <a:ext uri="{FF2B5EF4-FFF2-40B4-BE49-F238E27FC236}">
                <a16:creationId xmlns:a16="http://schemas.microsoft.com/office/drawing/2014/main" id="{34E338EE-2B15-B047-A3EB-B09186B882DD}"/>
              </a:ext>
            </a:extLst>
          </p:cNvPr>
          <p:cNvSpPr/>
          <p:nvPr userDrawn="1"/>
        </p:nvSpPr>
        <p:spPr>
          <a:xfrm flipH="1">
            <a:off x="3317702" y="1042522"/>
            <a:ext cx="8874298" cy="5285232"/>
          </a:xfrm>
          <a:prstGeom prst="round1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3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33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3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1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graphic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ingle Corner Rectangle 32">
            <a:extLst>
              <a:ext uri="{FF2B5EF4-FFF2-40B4-BE49-F238E27FC236}">
                <a16:creationId xmlns:a16="http://schemas.microsoft.com/office/drawing/2014/main" id="{FD12F6BE-9868-334D-A7BD-FCD8D369E5C8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59A7AFAB-571C-CF40-AD2F-97416A5050E8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611CE-8F88-084D-8CE6-566E1F119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C91503A9-6931-CB49-B96E-B199C86740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5338" y="230188"/>
            <a:ext cx="8860536" cy="5900737"/>
          </a:xfrm>
          <a:prstGeom prst="rect">
            <a:avLst/>
          </a:prstGeom>
          <a:blipFill>
            <a:blip r:embed="rId3"/>
            <a:srcRect/>
            <a:stretch>
              <a:fillRect t="-25047" b="-2504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D0934C-1E67-C44C-A5B0-7B7D213822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AA876CE6-A8DC-B446-BA23-C927D19A17D2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08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graphic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ingle Corner Rectangle 32">
            <a:extLst>
              <a:ext uri="{FF2B5EF4-FFF2-40B4-BE49-F238E27FC236}">
                <a16:creationId xmlns:a16="http://schemas.microsoft.com/office/drawing/2014/main" id="{FD12F6BE-9868-334D-A7BD-FCD8D369E5C8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59A7AFAB-571C-CF40-AD2F-97416A5050E8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611CE-8F88-084D-8CE6-566E1F119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C91503A9-6931-CB49-B96E-B199C86740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5338" y="230188"/>
            <a:ext cx="8860536" cy="5900737"/>
          </a:xfrm>
          <a:prstGeom prst="rect">
            <a:avLst/>
          </a:prstGeom>
          <a:blipFill>
            <a:blip r:embed="rId3"/>
            <a:srcRect/>
            <a:stretch>
              <a:fillRect t="-25047" b="-2504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D0934C-1E67-C44C-A5B0-7B7D213822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AA876CE6-A8DC-B446-BA23-C927D19A17D2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67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graphic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ingle Corner Rectangle 32">
            <a:extLst>
              <a:ext uri="{FF2B5EF4-FFF2-40B4-BE49-F238E27FC236}">
                <a16:creationId xmlns:a16="http://schemas.microsoft.com/office/drawing/2014/main" id="{FD12F6BE-9868-334D-A7BD-FCD8D369E5C8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59A7AFAB-571C-CF40-AD2F-97416A5050E8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611CE-8F88-084D-8CE6-566E1F119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C91503A9-6931-CB49-B96E-B199C86740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5338" y="230188"/>
            <a:ext cx="8860536" cy="5900737"/>
          </a:xfrm>
          <a:prstGeom prst="rect">
            <a:avLst/>
          </a:prstGeom>
          <a:blipFill>
            <a:blip r:embed="rId3"/>
            <a:srcRect/>
            <a:stretch>
              <a:fillRect t="-25047" b="-2504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D0934C-1E67-C44C-A5B0-7B7D213822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AA876CE6-A8DC-B446-BA23-C927D19A17D2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1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7AE3B-FEE3-CD43-8878-E68F73C6C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A9EAA2-F4C0-9842-9732-BF812627DD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9" y="762000"/>
            <a:ext cx="2474681" cy="143017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2C88450-77E4-2346-9856-7C1C1B49E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79" y="3712113"/>
            <a:ext cx="10515600" cy="39107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3600" b="0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i="0" err="1">
                <a:latin typeface="Arial" panose="020B0604020202020204" pitchFamily="34" charset="0"/>
                <a:cs typeface="Arial" panose="020B0604020202020204" pitchFamily="34" charset="0"/>
              </a:rPr>
              <a:t>Intiative</a:t>
            </a:r>
            <a: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  <a:t> Foundation &amp; Company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09C286-BCAC-D643-BBD2-A8F0BBB1E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96" y="3971970"/>
            <a:ext cx="10515600" cy="73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BD25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98CAF7D-A1B8-0543-846C-2F1357AB6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896" y="5322467"/>
            <a:ext cx="10428288" cy="9820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961161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graphic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ingle Corner Rectangle 32">
            <a:extLst>
              <a:ext uri="{FF2B5EF4-FFF2-40B4-BE49-F238E27FC236}">
                <a16:creationId xmlns:a16="http://schemas.microsoft.com/office/drawing/2014/main" id="{FD12F6BE-9868-334D-A7BD-FCD8D369E5C8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59A7AFAB-571C-CF40-AD2F-97416A5050E8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611CE-8F88-084D-8CE6-566E1F119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C91503A9-6931-CB49-B96E-B199C86740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5338" y="230188"/>
            <a:ext cx="8860536" cy="5900737"/>
          </a:xfrm>
          <a:prstGeom prst="rect">
            <a:avLst/>
          </a:prstGeom>
          <a:blipFill>
            <a:blip r:embed="rId3"/>
            <a:srcRect/>
            <a:stretch>
              <a:fillRect t="-25047" b="-2504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D0934C-1E67-C44C-A5B0-7B7D213822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AA876CE6-A8DC-B446-BA23-C927D19A17D2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88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graphic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59A7AFAB-571C-CF40-AD2F-97416A5050E8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611CE-8F88-084D-8CE6-566E1F119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AA876CE6-A8DC-B446-BA23-C927D19A17D2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1867D-26DF-A247-AED1-B810311750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15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348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ingle Corner Rectangle 31">
            <a:extLst>
              <a:ext uri="{FF2B5EF4-FFF2-40B4-BE49-F238E27FC236}">
                <a16:creationId xmlns:a16="http://schemas.microsoft.com/office/drawing/2014/main" id="{448638DB-E6E1-6048-9810-71CBB0981E9C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E3D24A0-8B02-6344-A73E-CE0B39CFE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0" name="Round Single Corner Rectangle 39">
            <a:extLst>
              <a:ext uri="{FF2B5EF4-FFF2-40B4-BE49-F238E27FC236}">
                <a16:creationId xmlns:a16="http://schemas.microsoft.com/office/drawing/2014/main" id="{216EB46A-DF9B-0742-8A81-1861E3FF66AA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61A865E-8D55-DB41-973F-C2CD6D96B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540" y="434936"/>
            <a:ext cx="6199188" cy="620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5921CF4-970D-4340-8B05-F471A9499D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540" y="1011428"/>
            <a:ext cx="6199188" cy="620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BD25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 like this. (Insert three photos below)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41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AE07254-7185-E64F-9258-D073ED105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42" name="Round Single Corner Rectangle 41">
            <a:extLst>
              <a:ext uri="{FF2B5EF4-FFF2-40B4-BE49-F238E27FC236}">
                <a16:creationId xmlns:a16="http://schemas.microsoft.com/office/drawing/2014/main" id="{E2849B83-6C0A-FC42-9C99-D72477684696}"/>
              </a:ext>
            </a:extLst>
          </p:cNvPr>
          <p:cNvSpPr/>
          <p:nvPr userDrawn="1"/>
        </p:nvSpPr>
        <p:spPr>
          <a:xfrm rot="5400000">
            <a:off x="1790145" y="-1781908"/>
            <a:ext cx="4876803" cy="8440618"/>
          </a:xfrm>
          <a:prstGeom prst="round1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ingle Corner Rectangle 42">
            <a:extLst>
              <a:ext uri="{FF2B5EF4-FFF2-40B4-BE49-F238E27FC236}">
                <a16:creationId xmlns:a16="http://schemas.microsoft.com/office/drawing/2014/main" id="{8EEDFAAB-9A2F-DD46-AD1C-97D33D1FDC35}"/>
              </a:ext>
            </a:extLst>
          </p:cNvPr>
          <p:cNvSpPr/>
          <p:nvPr userDrawn="1"/>
        </p:nvSpPr>
        <p:spPr>
          <a:xfrm rot="16200000">
            <a:off x="4696451" y="-637550"/>
            <a:ext cx="5867401" cy="9123699"/>
          </a:xfrm>
          <a:prstGeom prst="round1Rect">
            <a:avLst/>
          </a:prstGeom>
          <a:solidFill>
            <a:schemeClr val="bg2">
              <a:lumMod val="2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 Single Corner Rectangle 43">
            <a:extLst>
              <a:ext uri="{FF2B5EF4-FFF2-40B4-BE49-F238E27FC236}">
                <a16:creationId xmlns:a16="http://schemas.microsoft.com/office/drawing/2014/main" id="{70A8BAED-EF3D-8C40-9D8E-133A789CA9F7}"/>
              </a:ext>
            </a:extLst>
          </p:cNvPr>
          <p:cNvSpPr/>
          <p:nvPr userDrawn="1"/>
        </p:nvSpPr>
        <p:spPr>
          <a:xfrm flipH="1">
            <a:off x="-8467" y="2218266"/>
            <a:ext cx="12188910" cy="4648200"/>
          </a:xfrm>
          <a:prstGeom prst="round1Rect">
            <a:avLst/>
          </a:prstGeom>
          <a:solidFill>
            <a:schemeClr val="bg2">
              <a:lumMod val="2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 Single Corner Rectangle 45">
            <a:extLst>
              <a:ext uri="{FF2B5EF4-FFF2-40B4-BE49-F238E27FC236}">
                <a16:creationId xmlns:a16="http://schemas.microsoft.com/office/drawing/2014/main" id="{5F7437BD-4BDC-EC4E-92A3-7CEB316A5967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A743F29-BFCD-6042-B877-167F37582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9" name="Round Single Corner Rectangle 48">
            <a:extLst>
              <a:ext uri="{FF2B5EF4-FFF2-40B4-BE49-F238E27FC236}">
                <a16:creationId xmlns:a16="http://schemas.microsoft.com/office/drawing/2014/main" id="{D0179259-C9A8-694F-9432-7F47BEDB602F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979F7B-27D4-3243-9D18-8BE1F7C07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300" y="0"/>
            <a:ext cx="9931400" cy="63440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BD2549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2088704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AE07254-7185-E64F-9258-D073ED105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42" name="Round Single Corner Rectangle 41">
            <a:extLst>
              <a:ext uri="{FF2B5EF4-FFF2-40B4-BE49-F238E27FC236}">
                <a16:creationId xmlns:a16="http://schemas.microsoft.com/office/drawing/2014/main" id="{E2849B83-6C0A-FC42-9C99-D72477684696}"/>
              </a:ext>
            </a:extLst>
          </p:cNvPr>
          <p:cNvSpPr/>
          <p:nvPr userDrawn="1"/>
        </p:nvSpPr>
        <p:spPr>
          <a:xfrm rot="5400000">
            <a:off x="1790145" y="-1781908"/>
            <a:ext cx="4876803" cy="8440618"/>
          </a:xfrm>
          <a:prstGeom prst="round1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ingle Corner Rectangle 42">
            <a:extLst>
              <a:ext uri="{FF2B5EF4-FFF2-40B4-BE49-F238E27FC236}">
                <a16:creationId xmlns:a16="http://schemas.microsoft.com/office/drawing/2014/main" id="{8EEDFAAB-9A2F-DD46-AD1C-97D33D1FDC35}"/>
              </a:ext>
            </a:extLst>
          </p:cNvPr>
          <p:cNvSpPr/>
          <p:nvPr userDrawn="1"/>
        </p:nvSpPr>
        <p:spPr>
          <a:xfrm rot="16200000">
            <a:off x="4696451" y="-637550"/>
            <a:ext cx="5867401" cy="9123699"/>
          </a:xfrm>
          <a:prstGeom prst="round1Rect">
            <a:avLst/>
          </a:prstGeom>
          <a:solidFill>
            <a:schemeClr val="bg2">
              <a:lumMod val="2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 Single Corner Rectangle 43">
            <a:extLst>
              <a:ext uri="{FF2B5EF4-FFF2-40B4-BE49-F238E27FC236}">
                <a16:creationId xmlns:a16="http://schemas.microsoft.com/office/drawing/2014/main" id="{70A8BAED-EF3D-8C40-9D8E-133A789CA9F7}"/>
              </a:ext>
            </a:extLst>
          </p:cNvPr>
          <p:cNvSpPr/>
          <p:nvPr userDrawn="1"/>
        </p:nvSpPr>
        <p:spPr>
          <a:xfrm flipH="1">
            <a:off x="-8467" y="2218266"/>
            <a:ext cx="12188910" cy="4648200"/>
          </a:xfrm>
          <a:prstGeom prst="round1Rect">
            <a:avLst/>
          </a:prstGeom>
          <a:solidFill>
            <a:schemeClr val="bg2">
              <a:lumMod val="2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 Single Corner Rectangle 45">
            <a:extLst>
              <a:ext uri="{FF2B5EF4-FFF2-40B4-BE49-F238E27FC236}">
                <a16:creationId xmlns:a16="http://schemas.microsoft.com/office/drawing/2014/main" id="{5F7437BD-4BDC-EC4E-92A3-7CEB316A5967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A743F29-BFCD-6042-B877-167F37582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9" name="Round Single Corner Rectangle 48">
            <a:extLst>
              <a:ext uri="{FF2B5EF4-FFF2-40B4-BE49-F238E27FC236}">
                <a16:creationId xmlns:a16="http://schemas.microsoft.com/office/drawing/2014/main" id="{D0179259-C9A8-694F-9432-7F47BEDB602F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979F7B-27D4-3243-9D18-8BE1F7C07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300" y="982132"/>
            <a:ext cx="9931400" cy="12361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>
                <a:solidFill>
                  <a:srgbClr val="BD2549"/>
                </a:solidFill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B923CA-501E-024C-91D9-902243B30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2218265"/>
            <a:ext cx="9931400" cy="26652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Your Name</a:t>
            </a:r>
            <a:br>
              <a:rPr lang="en-US"/>
            </a:br>
            <a:r>
              <a:rPr lang="en-US" err="1"/>
              <a:t>you@ifound.org</a:t>
            </a:r>
            <a:br>
              <a:rPr lang="en-US"/>
            </a:br>
            <a:r>
              <a:rPr lang="en-US"/>
              <a:t>Mobile: (XXX) XXX-XXXX</a:t>
            </a:r>
            <a:br>
              <a:rPr lang="en-US"/>
            </a:br>
            <a:r>
              <a:rPr lang="en-US" err="1"/>
              <a:t>ifound.org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7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CCBD35-61D6-4FBA-8F89-5D8862571CF8}"/>
              </a:ext>
            </a:extLst>
          </p:cNvPr>
          <p:cNvSpPr/>
          <p:nvPr userDrawn="1"/>
        </p:nvSpPr>
        <p:spPr>
          <a:xfrm>
            <a:off x="0" y="0"/>
            <a:ext cx="12192000" cy="1163782"/>
          </a:xfrm>
          <a:prstGeom prst="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73C"/>
              </a:solidFill>
            </a:endParaRPr>
          </a:p>
        </p:txBody>
      </p: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5ABFCC68-6713-5A4D-A497-72A42166D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79" y="3712113"/>
            <a:ext cx="10515600" cy="39107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3600" b="0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  <a:t>Initiative Foundation &amp; [</a:t>
            </a:r>
            <a:r>
              <a:rPr lang="en-US" sz="2800" b="0" i="0" err="1">
                <a:latin typeface="Arial" panose="020B0604020202020204" pitchFamily="34" charset="0"/>
                <a:cs typeface="Arial" panose="020B0604020202020204" pitchFamily="34" charset="0"/>
              </a:rPr>
              <a:t>Parnering</a:t>
            </a:r>
            <a: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  <a:t> Entity]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661ED8-6777-A348-A78D-D5A58543EC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96" y="3971970"/>
            <a:ext cx="10515600" cy="73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F09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43AB8A-F93C-7042-89FE-C88AA61899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896" y="5322467"/>
            <a:ext cx="10428288" cy="9820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Company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BA9EAA2-F4C0-9842-9732-BF812627DD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5300" y="209358"/>
            <a:ext cx="2014884" cy="807521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650726C-3225-9C39-7DD2-68A3950679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2667" y="-55179"/>
            <a:ext cx="7425522" cy="1336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4DAFB3-5AC4-2EB9-48BF-4F86AD5E8687}"/>
              </a:ext>
            </a:extLst>
          </p:cNvPr>
          <p:cNvSpPr txBox="1"/>
          <p:nvPr userDrawn="1"/>
        </p:nvSpPr>
        <p:spPr>
          <a:xfrm>
            <a:off x="3526971" y="213755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81B36-C771-DB7E-0522-86B44EA32054}"/>
              </a:ext>
            </a:extLst>
          </p:cNvPr>
          <p:cNvSpPr txBox="1"/>
          <p:nvPr userDrawn="1"/>
        </p:nvSpPr>
        <p:spPr>
          <a:xfrm>
            <a:off x="5343896" y="252944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70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7AE3B-FEE3-CD43-8878-E68F73C6C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A9EAA2-F4C0-9842-9732-BF812627DD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9" y="762000"/>
            <a:ext cx="2474681" cy="143017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2C88450-77E4-2346-9856-7C1C1B49E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79" y="3712113"/>
            <a:ext cx="10515600" cy="39107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3600" b="0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i="0" err="1">
                <a:latin typeface="Arial" panose="020B0604020202020204" pitchFamily="34" charset="0"/>
                <a:cs typeface="Arial" panose="020B0604020202020204" pitchFamily="34" charset="0"/>
              </a:rPr>
              <a:t>Intiative</a:t>
            </a:r>
            <a: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  <a:t> Foundation &amp; Company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09C286-BCAC-D643-BBD2-A8F0BBB1E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96" y="3971970"/>
            <a:ext cx="10515600" cy="73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BD25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98CAF7D-A1B8-0543-846C-2F1357AB6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896" y="5322467"/>
            <a:ext cx="10428288" cy="9820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2050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AF1C50-3388-EE48-AD26-0F9B79F96197}"/>
              </a:ext>
            </a:extLst>
          </p:cNvPr>
          <p:cNvSpPr/>
          <p:nvPr userDrawn="1"/>
        </p:nvSpPr>
        <p:spPr>
          <a:xfrm>
            <a:off x="-1" y="-1"/>
            <a:ext cx="12192001" cy="1471961"/>
          </a:xfrm>
          <a:prstGeom prst="rect">
            <a:avLst/>
          </a:prstGeom>
          <a:solidFill>
            <a:srgbClr val="CC0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 Single Corner Rectangle 32">
            <a:extLst>
              <a:ext uri="{FF2B5EF4-FFF2-40B4-BE49-F238E27FC236}">
                <a16:creationId xmlns:a16="http://schemas.microsoft.com/office/drawing/2014/main" id="{285AD6A5-B87E-9342-8540-F99D58081EFC}"/>
              </a:ext>
            </a:extLst>
          </p:cNvPr>
          <p:cNvSpPr/>
          <p:nvPr userDrawn="1"/>
        </p:nvSpPr>
        <p:spPr>
          <a:xfrm>
            <a:off x="0" y="1572768"/>
            <a:ext cx="10158761" cy="5285232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 Single Corner Rectangle 9">
            <a:extLst>
              <a:ext uri="{FF2B5EF4-FFF2-40B4-BE49-F238E27FC236}">
                <a16:creationId xmlns:a16="http://schemas.microsoft.com/office/drawing/2014/main" id="{E74468DB-4741-1748-9E35-31C4C18EE125}"/>
              </a:ext>
            </a:extLst>
          </p:cNvPr>
          <p:cNvSpPr/>
          <p:nvPr userDrawn="1"/>
        </p:nvSpPr>
        <p:spPr>
          <a:xfrm flipH="1">
            <a:off x="10247672" y="1572768"/>
            <a:ext cx="1937582" cy="5298389"/>
          </a:xfrm>
          <a:custGeom>
            <a:avLst/>
            <a:gdLst>
              <a:gd name="connsiteX0" fmla="*/ 0 w 10579608"/>
              <a:gd name="connsiteY0" fmla="*/ 0 h 5285232"/>
              <a:gd name="connsiteX1" fmla="*/ 9698718 w 10579608"/>
              <a:gd name="connsiteY1" fmla="*/ 0 h 5285232"/>
              <a:gd name="connsiteX2" fmla="*/ 10579608 w 10579608"/>
              <a:gd name="connsiteY2" fmla="*/ 880890 h 5285232"/>
              <a:gd name="connsiteX3" fmla="*/ 10579608 w 10579608"/>
              <a:gd name="connsiteY3" fmla="*/ 5285232 h 5285232"/>
              <a:gd name="connsiteX4" fmla="*/ 0 w 10579608"/>
              <a:gd name="connsiteY4" fmla="*/ 5285232 h 5285232"/>
              <a:gd name="connsiteX5" fmla="*/ 0 w 10579608"/>
              <a:gd name="connsiteY5" fmla="*/ 0 h 5285232"/>
              <a:gd name="connsiteX0" fmla="*/ 4042610 w 10579608"/>
              <a:gd name="connsiteY0" fmla="*/ 0 h 5285232"/>
              <a:gd name="connsiteX1" fmla="*/ 9698718 w 10579608"/>
              <a:gd name="connsiteY1" fmla="*/ 0 h 5285232"/>
              <a:gd name="connsiteX2" fmla="*/ 10579608 w 10579608"/>
              <a:gd name="connsiteY2" fmla="*/ 880890 h 5285232"/>
              <a:gd name="connsiteX3" fmla="*/ 10579608 w 10579608"/>
              <a:gd name="connsiteY3" fmla="*/ 5285232 h 5285232"/>
              <a:gd name="connsiteX4" fmla="*/ 0 w 10579608"/>
              <a:gd name="connsiteY4" fmla="*/ 5285232 h 5285232"/>
              <a:gd name="connsiteX5" fmla="*/ 4042610 w 10579608"/>
              <a:gd name="connsiteY5" fmla="*/ 0 h 5285232"/>
              <a:gd name="connsiteX0" fmla="*/ 9055364 w 10579608"/>
              <a:gd name="connsiteY0" fmla="*/ 0 h 5285232"/>
              <a:gd name="connsiteX1" fmla="*/ 9698718 w 10579608"/>
              <a:gd name="connsiteY1" fmla="*/ 0 h 5285232"/>
              <a:gd name="connsiteX2" fmla="*/ 10579608 w 10579608"/>
              <a:gd name="connsiteY2" fmla="*/ 880890 h 5285232"/>
              <a:gd name="connsiteX3" fmla="*/ 10579608 w 10579608"/>
              <a:gd name="connsiteY3" fmla="*/ 5285232 h 5285232"/>
              <a:gd name="connsiteX4" fmla="*/ 0 w 10579608"/>
              <a:gd name="connsiteY4" fmla="*/ 5285232 h 5285232"/>
              <a:gd name="connsiteX5" fmla="*/ 9055364 w 10579608"/>
              <a:gd name="connsiteY5" fmla="*/ 0 h 5285232"/>
              <a:gd name="connsiteX0" fmla="*/ 10040 w 1534284"/>
              <a:gd name="connsiteY0" fmla="*/ 0 h 5291811"/>
              <a:gd name="connsiteX1" fmla="*/ 653394 w 1534284"/>
              <a:gd name="connsiteY1" fmla="*/ 0 h 5291811"/>
              <a:gd name="connsiteX2" fmla="*/ 1534284 w 1534284"/>
              <a:gd name="connsiteY2" fmla="*/ 880890 h 5291811"/>
              <a:gd name="connsiteX3" fmla="*/ 1534284 w 1534284"/>
              <a:gd name="connsiteY3" fmla="*/ 5285232 h 5291811"/>
              <a:gd name="connsiteX4" fmla="*/ 0 w 1534284"/>
              <a:gd name="connsiteY4" fmla="*/ 5291811 h 5291811"/>
              <a:gd name="connsiteX5" fmla="*/ 10040 w 1534284"/>
              <a:gd name="connsiteY5" fmla="*/ 0 h 5291811"/>
              <a:gd name="connsiteX0" fmla="*/ 706 w 1538107"/>
              <a:gd name="connsiteY0" fmla="*/ 6579 h 5291811"/>
              <a:gd name="connsiteX1" fmla="*/ 657217 w 1538107"/>
              <a:gd name="connsiteY1" fmla="*/ 0 h 5291811"/>
              <a:gd name="connsiteX2" fmla="*/ 1538107 w 1538107"/>
              <a:gd name="connsiteY2" fmla="*/ 880890 h 5291811"/>
              <a:gd name="connsiteX3" fmla="*/ 1538107 w 1538107"/>
              <a:gd name="connsiteY3" fmla="*/ 5285232 h 5291811"/>
              <a:gd name="connsiteX4" fmla="*/ 3823 w 1538107"/>
              <a:gd name="connsiteY4" fmla="*/ 5291811 h 5291811"/>
              <a:gd name="connsiteX5" fmla="*/ 706 w 1538107"/>
              <a:gd name="connsiteY5" fmla="*/ 6579 h 5291811"/>
              <a:gd name="connsiteX0" fmla="*/ 3461 w 1540862"/>
              <a:gd name="connsiteY0" fmla="*/ 6579 h 5298389"/>
              <a:gd name="connsiteX1" fmla="*/ 659972 w 1540862"/>
              <a:gd name="connsiteY1" fmla="*/ 0 h 5298389"/>
              <a:gd name="connsiteX2" fmla="*/ 1540862 w 1540862"/>
              <a:gd name="connsiteY2" fmla="*/ 880890 h 5298389"/>
              <a:gd name="connsiteX3" fmla="*/ 1540862 w 1540862"/>
              <a:gd name="connsiteY3" fmla="*/ 5285232 h 5298389"/>
              <a:gd name="connsiteX4" fmla="*/ 0 w 1540862"/>
              <a:gd name="connsiteY4" fmla="*/ 5298389 h 5298389"/>
              <a:gd name="connsiteX5" fmla="*/ 3461 w 1540862"/>
              <a:gd name="connsiteY5" fmla="*/ 6579 h 5298389"/>
              <a:gd name="connsiteX0" fmla="*/ 706 w 1544685"/>
              <a:gd name="connsiteY0" fmla="*/ 6579 h 5298389"/>
              <a:gd name="connsiteX1" fmla="*/ 663795 w 1544685"/>
              <a:gd name="connsiteY1" fmla="*/ 0 h 5298389"/>
              <a:gd name="connsiteX2" fmla="*/ 1544685 w 1544685"/>
              <a:gd name="connsiteY2" fmla="*/ 880890 h 5298389"/>
              <a:gd name="connsiteX3" fmla="*/ 1544685 w 1544685"/>
              <a:gd name="connsiteY3" fmla="*/ 5285232 h 5298389"/>
              <a:gd name="connsiteX4" fmla="*/ 3823 w 1544685"/>
              <a:gd name="connsiteY4" fmla="*/ 5298389 h 5298389"/>
              <a:gd name="connsiteX5" fmla="*/ 706 w 1544685"/>
              <a:gd name="connsiteY5" fmla="*/ 6579 h 529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4685" h="5298389">
                <a:moveTo>
                  <a:pt x="706" y="6579"/>
                </a:moveTo>
                <a:lnTo>
                  <a:pt x="663795" y="0"/>
                </a:lnTo>
                <a:cubicBezTo>
                  <a:pt x="1150297" y="0"/>
                  <a:pt x="1544685" y="394388"/>
                  <a:pt x="1544685" y="880890"/>
                </a:cubicBezTo>
                <a:lnTo>
                  <a:pt x="1544685" y="5285232"/>
                </a:lnTo>
                <a:lnTo>
                  <a:pt x="3823" y="5298389"/>
                </a:lnTo>
                <a:cubicBezTo>
                  <a:pt x="7170" y="3534452"/>
                  <a:pt x="-2641" y="1770516"/>
                  <a:pt x="706" y="6579"/>
                </a:cubicBezTo>
                <a:close/>
              </a:path>
            </a:pathLst>
          </a:custGeom>
          <a:solidFill>
            <a:srgbClr val="CC0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0F4445D-322D-054E-BF77-3DD8EA7B8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21714" y="5655633"/>
            <a:ext cx="1158982" cy="46449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E8BB41-3FE0-3D46-B556-4BDCC36474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765" y="320634"/>
            <a:ext cx="10515600" cy="1147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B9C2581-C7D5-1148-ABE4-00B110C8A5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827" y="2055187"/>
            <a:ext cx="10515600" cy="34234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rgbClr val="BD2549"/>
              </a:buClr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One</a:t>
            </a:r>
          </a:p>
          <a:p>
            <a:pPr marL="342900" indent="-342900">
              <a:lnSpc>
                <a:spcPct val="150000"/>
              </a:lnSpc>
              <a:buClr>
                <a:srgbClr val="BD2549"/>
              </a:buClr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Two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3292903-C46A-D15E-0B94-C552E4B60B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414" y="6263730"/>
            <a:ext cx="1365662" cy="2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61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42A3F4C-0C05-C149-90AB-3BCB474C01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5992-FFD7-CE4A-8A74-EF5DAA3CFC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1761" y="2118325"/>
            <a:ext cx="10011562" cy="23939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“Quote goes here.”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D545F7-E1F2-344E-9CBA-853A23B962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1761" y="4718775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CCCC74-44B2-A04A-81D0-F59ADC625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761" y="5110661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704C29-571D-E802-D243-0436E2FBCF85}"/>
              </a:ext>
            </a:extLst>
          </p:cNvPr>
          <p:cNvGrpSpPr/>
          <p:nvPr userDrawn="1"/>
        </p:nvGrpSpPr>
        <p:grpSpPr>
          <a:xfrm>
            <a:off x="2704402" y="541862"/>
            <a:ext cx="7046279" cy="1118062"/>
            <a:chOff x="2920062" y="541862"/>
            <a:chExt cx="7046279" cy="111806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AAA2D95-FD44-4C40-9BD2-C162A4DB2E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62" y="685800"/>
              <a:ext cx="746725" cy="746725"/>
            </a:xfrm>
            <a:prstGeom prst="rect">
              <a:avLst/>
            </a:prstGeom>
          </p:spPr>
        </p:pic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6007A798-2131-1D3C-B645-0796C12B7D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4886" y="541862"/>
              <a:ext cx="6211455" cy="1118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9817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322F94-B064-9042-8FF1-FB7C28E6F2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8CC240"/>
              </a:solidFill>
              <a:highlight>
                <a:srgbClr val="8CC240"/>
              </a:highlight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5992-FFD7-CE4A-8A74-EF5DAA3CFC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1761" y="2118325"/>
            <a:ext cx="10011562" cy="23939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“Quote goes here.”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D545F7-E1F2-344E-9CBA-853A23B962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1761" y="4718775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CCCC74-44B2-A04A-81D0-F59ADC625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761" y="5110661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A79361-30D1-E408-DB55-FBF544FABA37}"/>
              </a:ext>
            </a:extLst>
          </p:cNvPr>
          <p:cNvGrpSpPr/>
          <p:nvPr userDrawn="1"/>
        </p:nvGrpSpPr>
        <p:grpSpPr>
          <a:xfrm>
            <a:off x="2704402" y="541862"/>
            <a:ext cx="7046279" cy="1118062"/>
            <a:chOff x="2920062" y="541862"/>
            <a:chExt cx="7046279" cy="1118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57600C-CA59-1429-85B4-B04D664874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62" y="685800"/>
              <a:ext cx="746725" cy="746725"/>
            </a:xfrm>
            <a:prstGeom prst="rect">
              <a:avLst/>
            </a:prstGeom>
          </p:spPr>
        </p:pic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8A1EE2B2-CC45-4EED-1651-8E7B1B220F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4886" y="541862"/>
              <a:ext cx="6211455" cy="1118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789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AF1C50-3388-EE48-AD26-0F9B79F96197}"/>
              </a:ext>
            </a:extLst>
          </p:cNvPr>
          <p:cNvSpPr/>
          <p:nvPr userDrawn="1"/>
        </p:nvSpPr>
        <p:spPr>
          <a:xfrm>
            <a:off x="-1" y="-1"/>
            <a:ext cx="12192001" cy="1471961"/>
          </a:xfrm>
          <a:prstGeom prst="rect">
            <a:avLst/>
          </a:prstGeom>
          <a:solidFill>
            <a:srgbClr val="CC0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 Single Corner Rectangle 32">
            <a:extLst>
              <a:ext uri="{FF2B5EF4-FFF2-40B4-BE49-F238E27FC236}">
                <a16:creationId xmlns:a16="http://schemas.microsoft.com/office/drawing/2014/main" id="{285AD6A5-B87E-9342-8540-F99D58081EFC}"/>
              </a:ext>
            </a:extLst>
          </p:cNvPr>
          <p:cNvSpPr/>
          <p:nvPr userDrawn="1"/>
        </p:nvSpPr>
        <p:spPr>
          <a:xfrm>
            <a:off x="0" y="1572768"/>
            <a:ext cx="10158761" cy="5285232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 Single Corner Rectangle 9">
            <a:extLst>
              <a:ext uri="{FF2B5EF4-FFF2-40B4-BE49-F238E27FC236}">
                <a16:creationId xmlns:a16="http://schemas.microsoft.com/office/drawing/2014/main" id="{E74468DB-4741-1748-9E35-31C4C18EE125}"/>
              </a:ext>
            </a:extLst>
          </p:cNvPr>
          <p:cNvSpPr/>
          <p:nvPr userDrawn="1"/>
        </p:nvSpPr>
        <p:spPr>
          <a:xfrm flipH="1">
            <a:off x="10247672" y="1572768"/>
            <a:ext cx="1937582" cy="5298389"/>
          </a:xfrm>
          <a:custGeom>
            <a:avLst/>
            <a:gdLst>
              <a:gd name="connsiteX0" fmla="*/ 0 w 10579608"/>
              <a:gd name="connsiteY0" fmla="*/ 0 h 5285232"/>
              <a:gd name="connsiteX1" fmla="*/ 9698718 w 10579608"/>
              <a:gd name="connsiteY1" fmla="*/ 0 h 5285232"/>
              <a:gd name="connsiteX2" fmla="*/ 10579608 w 10579608"/>
              <a:gd name="connsiteY2" fmla="*/ 880890 h 5285232"/>
              <a:gd name="connsiteX3" fmla="*/ 10579608 w 10579608"/>
              <a:gd name="connsiteY3" fmla="*/ 5285232 h 5285232"/>
              <a:gd name="connsiteX4" fmla="*/ 0 w 10579608"/>
              <a:gd name="connsiteY4" fmla="*/ 5285232 h 5285232"/>
              <a:gd name="connsiteX5" fmla="*/ 0 w 10579608"/>
              <a:gd name="connsiteY5" fmla="*/ 0 h 5285232"/>
              <a:gd name="connsiteX0" fmla="*/ 4042610 w 10579608"/>
              <a:gd name="connsiteY0" fmla="*/ 0 h 5285232"/>
              <a:gd name="connsiteX1" fmla="*/ 9698718 w 10579608"/>
              <a:gd name="connsiteY1" fmla="*/ 0 h 5285232"/>
              <a:gd name="connsiteX2" fmla="*/ 10579608 w 10579608"/>
              <a:gd name="connsiteY2" fmla="*/ 880890 h 5285232"/>
              <a:gd name="connsiteX3" fmla="*/ 10579608 w 10579608"/>
              <a:gd name="connsiteY3" fmla="*/ 5285232 h 5285232"/>
              <a:gd name="connsiteX4" fmla="*/ 0 w 10579608"/>
              <a:gd name="connsiteY4" fmla="*/ 5285232 h 5285232"/>
              <a:gd name="connsiteX5" fmla="*/ 4042610 w 10579608"/>
              <a:gd name="connsiteY5" fmla="*/ 0 h 5285232"/>
              <a:gd name="connsiteX0" fmla="*/ 9055364 w 10579608"/>
              <a:gd name="connsiteY0" fmla="*/ 0 h 5285232"/>
              <a:gd name="connsiteX1" fmla="*/ 9698718 w 10579608"/>
              <a:gd name="connsiteY1" fmla="*/ 0 h 5285232"/>
              <a:gd name="connsiteX2" fmla="*/ 10579608 w 10579608"/>
              <a:gd name="connsiteY2" fmla="*/ 880890 h 5285232"/>
              <a:gd name="connsiteX3" fmla="*/ 10579608 w 10579608"/>
              <a:gd name="connsiteY3" fmla="*/ 5285232 h 5285232"/>
              <a:gd name="connsiteX4" fmla="*/ 0 w 10579608"/>
              <a:gd name="connsiteY4" fmla="*/ 5285232 h 5285232"/>
              <a:gd name="connsiteX5" fmla="*/ 9055364 w 10579608"/>
              <a:gd name="connsiteY5" fmla="*/ 0 h 5285232"/>
              <a:gd name="connsiteX0" fmla="*/ 10040 w 1534284"/>
              <a:gd name="connsiteY0" fmla="*/ 0 h 5291811"/>
              <a:gd name="connsiteX1" fmla="*/ 653394 w 1534284"/>
              <a:gd name="connsiteY1" fmla="*/ 0 h 5291811"/>
              <a:gd name="connsiteX2" fmla="*/ 1534284 w 1534284"/>
              <a:gd name="connsiteY2" fmla="*/ 880890 h 5291811"/>
              <a:gd name="connsiteX3" fmla="*/ 1534284 w 1534284"/>
              <a:gd name="connsiteY3" fmla="*/ 5285232 h 5291811"/>
              <a:gd name="connsiteX4" fmla="*/ 0 w 1534284"/>
              <a:gd name="connsiteY4" fmla="*/ 5291811 h 5291811"/>
              <a:gd name="connsiteX5" fmla="*/ 10040 w 1534284"/>
              <a:gd name="connsiteY5" fmla="*/ 0 h 5291811"/>
              <a:gd name="connsiteX0" fmla="*/ 706 w 1538107"/>
              <a:gd name="connsiteY0" fmla="*/ 6579 h 5291811"/>
              <a:gd name="connsiteX1" fmla="*/ 657217 w 1538107"/>
              <a:gd name="connsiteY1" fmla="*/ 0 h 5291811"/>
              <a:gd name="connsiteX2" fmla="*/ 1538107 w 1538107"/>
              <a:gd name="connsiteY2" fmla="*/ 880890 h 5291811"/>
              <a:gd name="connsiteX3" fmla="*/ 1538107 w 1538107"/>
              <a:gd name="connsiteY3" fmla="*/ 5285232 h 5291811"/>
              <a:gd name="connsiteX4" fmla="*/ 3823 w 1538107"/>
              <a:gd name="connsiteY4" fmla="*/ 5291811 h 5291811"/>
              <a:gd name="connsiteX5" fmla="*/ 706 w 1538107"/>
              <a:gd name="connsiteY5" fmla="*/ 6579 h 5291811"/>
              <a:gd name="connsiteX0" fmla="*/ 3461 w 1540862"/>
              <a:gd name="connsiteY0" fmla="*/ 6579 h 5298389"/>
              <a:gd name="connsiteX1" fmla="*/ 659972 w 1540862"/>
              <a:gd name="connsiteY1" fmla="*/ 0 h 5298389"/>
              <a:gd name="connsiteX2" fmla="*/ 1540862 w 1540862"/>
              <a:gd name="connsiteY2" fmla="*/ 880890 h 5298389"/>
              <a:gd name="connsiteX3" fmla="*/ 1540862 w 1540862"/>
              <a:gd name="connsiteY3" fmla="*/ 5285232 h 5298389"/>
              <a:gd name="connsiteX4" fmla="*/ 0 w 1540862"/>
              <a:gd name="connsiteY4" fmla="*/ 5298389 h 5298389"/>
              <a:gd name="connsiteX5" fmla="*/ 3461 w 1540862"/>
              <a:gd name="connsiteY5" fmla="*/ 6579 h 5298389"/>
              <a:gd name="connsiteX0" fmla="*/ 706 w 1544685"/>
              <a:gd name="connsiteY0" fmla="*/ 6579 h 5298389"/>
              <a:gd name="connsiteX1" fmla="*/ 663795 w 1544685"/>
              <a:gd name="connsiteY1" fmla="*/ 0 h 5298389"/>
              <a:gd name="connsiteX2" fmla="*/ 1544685 w 1544685"/>
              <a:gd name="connsiteY2" fmla="*/ 880890 h 5298389"/>
              <a:gd name="connsiteX3" fmla="*/ 1544685 w 1544685"/>
              <a:gd name="connsiteY3" fmla="*/ 5285232 h 5298389"/>
              <a:gd name="connsiteX4" fmla="*/ 3823 w 1544685"/>
              <a:gd name="connsiteY4" fmla="*/ 5298389 h 5298389"/>
              <a:gd name="connsiteX5" fmla="*/ 706 w 1544685"/>
              <a:gd name="connsiteY5" fmla="*/ 6579 h 529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4685" h="5298389">
                <a:moveTo>
                  <a:pt x="706" y="6579"/>
                </a:moveTo>
                <a:lnTo>
                  <a:pt x="663795" y="0"/>
                </a:lnTo>
                <a:cubicBezTo>
                  <a:pt x="1150297" y="0"/>
                  <a:pt x="1544685" y="394388"/>
                  <a:pt x="1544685" y="880890"/>
                </a:cubicBezTo>
                <a:lnTo>
                  <a:pt x="1544685" y="5285232"/>
                </a:lnTo>
                <a:lnTo>
                  <a:pt x="3823" y="5298389"/>
                </a:lnTo>
                <a:cubicBezTo>
                  <a:pt x="7170" y="3534452"/>
                  <a:pt x="-2641" y="1770516"/>
                  <a:pt x="706" y="6579"/>
                </a:cubicBezTo>
                <a:close/>
              </a:path>
            </a:pathLst>
          </a:custGeom>
          <a:solidFill>
            <a:srgbClr val="CC0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0F4445D-322D-054E-BF77-3DD8EA7B8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21714" y="5655633"/>
            <a:ext cx="1158982" cy="46449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E8BB41-3FE0-3D46-B556-4BDCC36474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765" y="320634"/>
            <a:ext cx="10515600" cy="1147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B9C2581-C7D5-1148-ABE4-00B110C8A5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827" y="2055187"/>
            <a:ext cx="10515600" cy="34234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rgbClr val="BD2549"/>
              </a:buClr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One</a:t>
            </a:r>
          </a:p>
          <a:p>
            <a:pPr marL="342900" indent="-342900">
              <a:lnSpc>
                <a:spcPct val="150000"/>
              </a:lnSpc>
              <a:buClr>
                <a:srgbClr val="BD2549"/>
              </a:buClr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Two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3292903-C46A-D15E-0B94-C552E4B60B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414" y="6263730"/>
            <a:ext cx="1365662" cy="2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5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F852A3-D527-F44E-A438-DFC8AC0D1722}"/>
              </a:ext>
            </a:extLst>
          </p:cNvPr>
          <p:cNvSpPr/>
          <p:nvPr userDrawn="1"/>
        </p:nvSpPr>
        <p:spPr>
          <a:xfrm>
            <a:off x="-14988" y="0"/>
            <a:ext cx="12192000" cy="6858000"/>
          </a:xfrm>
          <a:prstGeom prst="rect">
            <a:avLst/>
          </a:prstGeom>
          <a:solidFill>
            <a:srgbClr val="00A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0A0BF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5992-FFD7-CE4A-8A74-EF5DAA3CFC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1761" y="2118325"/>
            <a:ext cx="10011562" cy="23939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“Quote goes here.”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D545F7-E1F2-344E-9CBA-853A23B962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1761" y="4718775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CCCC74-44B2-A04A-81D0-F59ADC625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761" y="5110661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98B2B1-94B7-6736-C3B3-700F6AC0D869}"/>
              </a:ext>
            </a:extLst>
          </p:cNvPr>
          <p:cNvGrpSpPr/>
          <p:nvPr userDrawn="1"/>
        </p:nvGrpSpPr>
        <p:grpSpPr>
          <a:xfrm>
            <a:off x="2704402" y="541862"/>
            <a:ext cx="7046279" cy="1118062"/>
            <a:chOff x="2920062" y="541862"/>
            <a:chExt cx="7046279" cy="1118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312CD1-FD9F-70CF-996E-2775D5376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62" y="685800"/>
              <a:ext cx="746725" cy="746725"/>
            </a:xfrm>
            <a:prstGeom prst="rect">
              <a:avLst/>
            </a:prstGeom>
          </p:spPr>
        </p:pic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B22286DD-61E6-1AEC-3BBC-13D7B24B3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4886" y="541862"/>
              <a:ext cx="6211455" cy="1118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798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6A408-D17A-B044-BE9B-141B2DA998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7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5992-FFD7-CE4A-8A74-EF5DAA3CFC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1761" y="2118325"/>
            <a:ext cx="10011562" cy="23939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“Quote goes here.”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D545F7-E1F2-344E-9CBA-853A23B962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1761" y="4718775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CCCC74-44B2-A04A-81D0-F59ADC625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761" y="5110661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6D9DEC-EF05-A36F-D8FF-259542100368}"/>
              </a:ext>
            </a:extLst>
          </p:cNvPr>
          <p:cNvGrpSpPr/>
          <p:nvPr userDrawn="1"/>
        </p:nvGrpSpPr>
        <p:grpSpPr>
          <a:xfrm>
            <a:off x="2704402" y="541862"/>
            <a:ext cx="7046279" cy="1118062"/>
            <a:chOff x="2920062" y="541862"/>
            <a:chExt cx="7046279" cy="1118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E923D9-3D64-51C6-CFE0-279C24D06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62" y="685800"/>
              <a:ext cx="746725" cy="746725"/>
            </a:xfrm>
            <a:prstGeom prst="rect">
              <a:avLst/>
            </a:prstGeom>
          </p:spPr>
        </p:pic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DC4F2F92-C355-340B-F8FF-61253BDF9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4886" y="541862"/>
              <a:ext cx="6211455" cy="1118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329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F1ED6D32-CD4C-5B47-895E-789E1FDE5370}"/>
              </a:ext>
            </a:extLst>
          </p:cNvPr>
          <p:cNvSpPr/>
          <p:nvPr userDrawn="1"/>
        </p:nvSpPr>
        <p:spPr>
          <a:xfrm rot="10800000" flipV="1">
            <a:off x="-3" y="6327754"/>
            <a:ext cx="12192002" cy="523103"/>
          </a:xfrm>
          <a:prstGeom prst="round1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337751" y="4712043"/>
            <a:ext cx="3896498" cy="142514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A215A24-6690-83FC-7460-D13E75E82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1359" y="6327754"/>
            <a:ext cx="2814453" cy="506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63CD3A-2FA4-27C6-DD5E-7A8D3015A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73773" y="6390126"/>
            <a:ext cx="1033617" cy="4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37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Single Corner Rectangle 33">
            <a:extLst>
              <a:ext uri="{FF2B5EF4-FFF2-40B4-BE49-F238E27FC236}">
                <a16:creationId xmlns:a16="http://schemas.microsoft.com/office/drawing/2014/main" id="{34E338EE-2B15-B047-A3EB-B09186B882DD}"/>
              </a:ext>
            </a:extLst>
          </p:cNvPr>
          <p:cNvSpPr/>
          <p:nvPr userDrawn="1"/>
        </p:nvSpPr>
        <p:spPr>
          <a:xfrm flipH="1">
            <a:off x="3317702" y="1042522"/>
            <a:ext cx="8874298" cy="5285232"/>
          </a:xfrm>
          <a:prstGeom prst="round1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3200" b="1">
                <a:solidFill>
                  <a:srgbClr val="BD2549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74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4" y="-1"/>
            <a:ext cx="2443395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CF092C"/>
              </a:buClr>
              <a:buFont typeface="Arial" panose="020B0604020202020204" pitchFamily="34" charset="0"/>
              <a:buChar char="•"/>
              <a:defRPr sz="3200" b="1">
                <a:solidFill>
                  <a:srgbClr val="CF092C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6C3453E9-6B6B-4AD9-27D5-5716980833B4}"/>
              </a:ext>
            </a:extLst>
          </p:cNvPr>
          <p:cNvSpPr/>
          <p:nvPr userDrawn="1"/>
        </p:nvSpPr>
        <p:spPr>
          <a:xfrm rot="10800000" flipV="1">
            <a:off x="-2" y="6334897"/>
            <a:ext cx="12192002" cy="523103"/>
          </a:xfrm>
          <a:prstGeom prst="round1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FB01797-48C4-75F1-2FF5-D5083483E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1360" y="6334897"/>
            <a:ext cx="2814453" cy="5066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618645-2AA3-F00B-921A-5ACBDC1B9E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73774" y="6397269"/>
            <a:ext cx="1033617" cy="4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54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Single Corner Rectangle 33">
            <a:extLst>
              <a:ext uri="{FF2B5EF4-FFF2-40B4-BE49-F238E27FC236}">
                <a16:creationId xmlns:a16="http://schemas.microsoft.com/office/drawing/2014/main" id="{34E338EE-2B15-B047-A3EB-B09186B882DD}"/>
              </a:ext>
            </a:extLst>
          </p:cNvPr>
          <p:cNvSpPr/>
          <p:nvPr userDrawn="1"/>
        </p:nvSpPr>
        <p:spPr>
          <a:xfrm flipH="1">
            <a:off x="3317702" y="1042522"/>
            <a:ext cx="8874298" cy="5285232"/>
          </a:xfrm>
          <a:prstGeom prst="round1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2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22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2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45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Single Corner Rectangle 33">
            <a:extLst>
              <a:ext uri="{FF2B5EF4-FFF2-40B4-BE49-F238E27FC236}">
                <a16:creationId xmlns:a16="http://schemas.microsoft.com/office/drawing/2014/main" id="{34E338EE-2B15-B047-A3EB-B09186B882DD}"/>
              </a:ext>
            </a:extLst>
          </p:cNvPr>
          <p:cNvSpPr/>
          <p:nvPr userDrawn="1"/>
        </p:nvSpPr>
        <p:spPr>
          <a:xfrm flipH="1">
            <a:off x="3317702" y="1042522"/>
            <a:ext cx="8874298" cy="5285232"/>
          </a:xfrm>
          <a:prstGeom prst="round1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4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91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4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2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Single Corner Rectangle 33">
            <a:extLst>
              <a:ext uri="{FF2B5EF4-FFF2-40B4-BE49-F238E27FC236}">
                <a16:creationId xmlns:a16="http://schemas.microsoft.com/office/drawing/2014/main" id="{34E338EE-2B15-B047-A3EB-B09186B882DD}"/>
              </a:ext>
            </a:extLst>
          </p:cNvPr>
          <p:cNvSpPr/>
          <p:nvPr userDrawn="1"/>
        </p:nvSpPr>
        <p:spPr>
          <a:xfrm flipH="1">
            <a:off x="3317702" y="1042522"/>
            <a:ext cx="8874298" cy="5285232"/>
          </a:xfrm>
          <a:prstGeom prst="round1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3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6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42A3F4C-0C05-C149-90AB-3BCB474C01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5992-FFD7-CE4A-8A74-EF5DAA3CFC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1761" y="2118325"/>
            <a:ext cx="10011562" cy="23939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“Quote goes here.”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D545F7-E1F2-344E-9CBA-853A23B962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1761" y="4718775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CCCC74-44B2-A04A-81D0-F59ADC625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761" y="5110661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704C29-571D-E802-D243-0436E2FBCF85}"/>
              </a:ext>
            </a:extLst>
          </p:cNvPr>
          <p:cNvGrpSpPr/>
          <p:nvPr userDrawn="1"/>
        </p:nvGrpSpPr>
        <p:grpSpPr>
          <a:xfrm>
            <a:off x="2704402" y="541862"/>
            <a:ext cx="7046279" cy="1118062"/>
            <a:chOff x="2920062" y="541862"/>
            <a:chExt cx="7046279" cy="111806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AAA2D95-FD44-4C40-9BD2-C162A4DB2E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62" y="685800"/>
              <a:ext cx="746725" cy="746725"/>
            </a:xfrm>
            <a:prstGeom prst="rect">
              <a:avLst/>
            </a:prstGeom>
          </p:spPr>
        </p:pic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6007A798-2131-1D3C-B645-0796C12B7D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4886" y="541862"/>
              <a:ext cx="6211455" cy="1118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469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3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5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graphic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ingle Corner Rectangle 32">
            <a:extLst>
              <a:ext uri="{FF2B5EF4-FFF2-40B4-BE49-F238E27FC236}">
                <a16:creationId xmlns:a16="http://schemas.microsoft.com/office/drawing/2014/main" id="{FD12F6BE-9868-334D-A7BD-FCD8D369E5C8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59A7AFAB-571C-CF40-AD2F-97416A5050E8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611CE-8F88-084D-8CE6-566E1F119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C91503A9-6931-CB49-B96E-B199C86740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5338" y="230188"/>
            <a:ext cx="8860536" cy="5900737"/>
          </a:xfrm>
          <a:prstGeom prst="rect">
            <a:avLst/>
          </a:prstGeom>
          <a:blipFill>
            <a:blip r:embed="rId3"/>
            <a:srcRect/>
            <a:stretch>
              <a:fillRect t="-25047" b="-2504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D0934C-1E67-C44C-A5B0-7B7D213822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AA876CE6-A8DC-B446-BA23-C927D19A17D2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54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graphic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ingle Corner Rectangle 32">
            <a:extLst>
              <a:ext uri="{FF2B5EF4-FFF2-40B4-BE49-F238E27FC236}">
                <a16:creationId xmlns:a16="http://schemas.microsoft.com/office/drawing/2014/main" id="{FD12F6BE-9868-334D-A7BD-FCD8D369E5C8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59A7AFAB-571C-CF40-AD2F-97416A5050E8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611CE-8F88-084D-8CE6-566E1F119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C91503A9-6931-CB49-B96E-B199C86740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5338" y="230188"/>
            <a:ext cx="8860536" cy="5900737"/>
          </a:xfrm>
          <a:prstGeom prst="rect">
            <a:avLst/>
          </a:prstGeom>
          <a:blipFill>
            <a:blip r:embed="rId3"/>
            <a:srcRect/>
            <a:stretch>
              <a:fillRect t="-25047" b="-2504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D0934C-1E67-C44C-A5B0-7B7D213822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AA876CE6-A8DC-B446-BA23-C927D19A17D2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65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graphic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ingle Corner Rectangle 32">
            <a:extLst>
              <a:ext uri="{FF2B5EF4-FFF2-40B4-BE49-F238E27FC236}">
                <a16:creationId xmlns:a16="http://schemas.microsoft.com/office/drawing/2014/main" id="{FD12F6BE-9868-334D-A7BD-FCD8D369E5C8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59A7AFAB-571C-CF40-AD2F-97416A5050E8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611CE-8F88-084D-8CE6-566E1F119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C91503A9-6931-CB49-B96E-B199C86740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5338" y="230188"/>
            <a:ext cx="8860536" cy="5900737"/>
          </a:xfrm>
          <a:prstGeom prst="rect">
            <a:avLst/>
          </a:prstGeom>
          <a:blipFill>
            <a:blip r:embed="rId3"/>
            <a:srcRect/>
            <a:stretch>
              <a:fillRect t="-25047" b="-2504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D0934C-1E67-C44C-A5B0-7B7D213822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AA876CE6-A8DC-B446-BA23-C927D19A17D2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37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graphic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ingle Corner Rectangle 32">
            <a:extLst>
              <a:ext uri="{FF2B5EF4-FFF2-40B4-BE49-F238E27FC236}">
                <a16:creationId xmlns:a16="http://schemas.microsoft.com/office/drawing/2014/main" id="{FD12F6BE-9868-334D-A7BD-FCD8D369E5C8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59A7AFAB-571C-CF40-AD2F-97416A5050E8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611CE-8F88-084D-8CE6-566E1F119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C91503A9-6931-CB49-B96E-B199C86740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5338" y="230188"/>
            <a:ext cx="8860536" cy="5900737"/>
          </a:xfrm>
          <a:prstGeom prst="rect">
            <a:avLst/>
          </a:prstGeom>
          <a:blipFill>
            <a:blip r:embed="rId3"/>
            <a:srcRect/>
            <a:stretch>
              <a:fillRect t="-25047" b="-2504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D0934C-1E67-C44C-A5B0-7B7D213822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AA876CE6-A8DC-B446-BA23-C927D19A17D2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95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graphic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59A7AFAB-571C-CF40-AD2F-97416A5050E8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611CE-8F88-084D-8CE6-566E1F119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AA876CE6-A8DC-B446-BA23-C927D19A17D2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1867D-26DF-A247-AED1-B810311750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15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9954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ingle Corner Rectangle 31">
            <a:extLst>
              <a:ext uri="{FF2B5EF4-FFF2-40B4-BE49-F238E27FC236}">
                <a16:creationId xmlns:a16="http://schemas.microsoft.com/office/drawing/2014/main" id="{448638DB-E6E1-6048-9810-71CBB0981E9C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E3D24A0-8B02-6344-A73E-CE0B39CFE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0" name="Round Single Corner Rectangle 39">
            <a:extLst>
              <a:ext uri="{FF2B5EF4-FFF2-40B4-BE49-F238E27FC236}">
                <a16:creationId xmlns:a16="http://schemas.microsoft.com/office/drawing/2014/main" id="{216EB46A-DF9B-0742-8A81-1861E3FF66AA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61A865E-8D55-DB41-973F-C2CD6D96B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540" y="434936"/>
            <a:ext cx="6199188" cy="620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5921CF4-970D-4340-8B05-F471A9499D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540" y="1011428"/>
            <a:ext cx="6199188" cy="620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BD25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 like this. (Insert three photos below)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95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AE07254-7185-E64F-9258-D073ED105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42" name="Round Single Corner Rectangle 41">
            <a:extLst>
              <a:ext uri="{FF2B5EF4-FFF2-40B4-BE49-F238E27FC236}">
                <a16:creationId xmlns:a16="http://schemas.microsoft.com/office/drawing/2014/main" id="{E2849B83-6C0A-FC42-9C99-D72477684696}"/>
              </a:ext>
            </a:extLst>
          </p:cNvPr>
          <p:cNvSpPr/>
          <p:nvPr userDrawn="1"/>
        </p:nvSpPr>
        <p:spPr>
          <a:xfrm rot="5400000">
            <a:off x="1790145" y="-1781908"/>
            <a:ext cx="4876803" cy="8440618"/>
          </a:xfrm>
          <a:prstGeom prst="round1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ingle Corner Rectangle 42">
            <a:extLst>
              <a:ext uri="{FF2B5EF4-FFF2-40B4-BE49-F238E27FC236}">
                <a16:creationId xmlns:a16="http://schemas.microsoft.com/office/drawing/2014/main" id="{8EEDFAAB-9A2F-DD46-AD1C-97D33D1FDC35}"/>
              </a:ext>
            </a:extLst>
          </p:cNvPr>
          <p:cNvSpPr/>
          <p:nvPr userDrawn="1"/>
        </p:nvSpPr>
        <p:spPr>
          <a:xfrm rot="16200000">
            <a:off x="4696451" y="-637550"/>
            <a:ext cx="5867401" cy="9123699"/>
          </a:xfrm>
          <a:prstGeom prst="round1Rect">
            <a:avLst/>
          </a:prstGeom>
          <a:solidFill>
            <a:schemeClr val="bg2">
              <a:lumMod val="2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 Single Corner Rectangle 43">
            <a:extLst>
              <a:ext uri="{FF2B5EF4-FFF2-40B4-BE49-F238E27FC236}">
                <a16:creationId xmlns:a16="http://schemas.microsoft.com/office/drawing/2014/main" id="{70A8BAED-EF3D-8C40-9D8E-133A789CA9F7}"/>
              </a:ext>
            </a:extLst>
          </p:cNvPr>
          <p:cNvSpPr/>
          <p:nvPr userDrawn="1"/>
        </p:nvSpPr>
        <p:spPr>
          <a:xfrm flipH="1">
            <a:off x="-8467" y="2218266"/>
            <a:ext cx="12188910" cy="4648200"/>
          </a:xfrm>
          <a:prstGeom prst="round1Rect">
            <a:avLst/>
          </a:prstGeom>
          <a:solidFill>
            <a:schemeClr val="bg2">
              <a:lumMod val="2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 Single Corner Rectangle 45">
            <a:extLst>
              <a:ext uri="{FF2B5EF4-FFF2-40B4-BE49-F238E27FC236}">
                <a16:creationId xmlns:a16="http://schemas.microsoft.com/office/drawing/2014/main" id="{5F7437BD-4BDC-EC4E-92A3-7CEB316A5967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A743F29-BFCD-6042-B877-167F37582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9" name="Round Single Corner Rectangle 48">
            <a:extLst>
              <a:ext uri="{FF2B5EF4-FFF2-40B4-BE49-F238E27FC236}">
                <a16:creationId xmlns:a16="http://schemas.microsoft.com/office/drawing/2014/main" id="{D0179259-C9A8-694F-9432-7F47BEDB602F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979F7B-27D4-3243-9D18-8BE1F7C07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300" y="0"/>
            <a:ext cx="9931400" cy="63440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BD2549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1238773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AE07254-7185-E64F-9258-D073ED105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42" name="Round Single Corner Rectangle 41">
            <a:extLst>
              <a:ext uri="{FF2B5EF4-FFF2-40B4-BE49-F238E27FC236}">
                <a16:creationId xmlns:a16="http://schemas.microsoft.com/office/drawing/2014/main" id="{E2849B83-6C0A-FC42-9C99-D72477684696}"/>
              </a:ext>
            </a:extLst>
          </p:cNvPr>
          <p:cNvSpPr/>
          <p:nvPr userDrawn="1"/>
        </p:nvSpPr>
        <p:spPr>
          <a:xfrm rot="5400000">
            <a:off x="1790145" y="-1781908"/>
            <a:ext cx="4876803" cy="8440618"/>
          </a:xfrm>
          <a:prstGeom prst="round1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ingle Corner Rectangle 42">
            <a:extLst>
              <a:ext uri="{FF2B5EF4-FFF2-40B4-BE49-F238E27FC236}">
                <a16:creationId xmlns:a16="http://schemas.microsoft.com/office/drawing/2014/main" id="{8EEDFAAB-9A2F-DD46-AD1C-97D33D1FDC35}"/>
              </a:ext>
            </a:extLst>
          </p:cNvPr>
          <p:cNvSpPr/>
          <p:nvPr userDrawn="1"/>
        </p:nvSpPr>
        <p:spPr>
          <a:xfrm rot="16200000">
            <a:off x="4696451" y="-637550"/>
            <a:ext cx="5867401" cy="9123699"/>
          </a:xfrm>
          <a:prstGeom prst="round1Rect">
            <a:avLst/>
          </a:prstGeom>
          <a:solidFill>
            <a:schemeClr val="bg2">
              <a:lumMod val="2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 Single Corner Rectangle 43">
            <a:extLst>
              <a:ext uri="{FF2B5EF4-FFF2-40B4-BE49-F238E27FC236}">
                <a16:creationId xmlns:a16="http://schemas.microsoft.com/office/drawing/2014/main" id="{70A8BAED-EF3D-8C40-9D8E-133A789CA9F7}"/>
              </a:ext>
            </a:extLst>
          </p:cNvPr>
          <p:cNvSpPr/>
          <p:nvPr userDrawn="1"/>
        </p:nvSpPr>
        <p:spPr>
          <a:xfrm flipH="1">
            <a:off x="-8467" y="2218266"/>
            <a:ext cx="12188910" cy="4648200"/>
          </a:xfrm>
          <a:prstGeom prst="round1Rect">
            <a:avLst/>
          </a:prstGeom>
          <a:solidFill>
            <a:schemeClr val="bg2">
              <a:lumMod val="2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 Single Corner Rectangle 45">
            <a:extLst>
              <a:ext uri="{FF2B5EF4-FFF2-40B4-BE49-F238E27FC236}">
                <a16:creationId xmlns:a16="http://schemas.microsoft.com/office/drawing/2014/main" id="{5F7437BD-4BDC-EC4E-92A3-7CEB316A5967}"/>
              </a:ext>
            </a:extLst>
          </p:cNvPr>
          <p:cNvSpPr/>
          <p:nvPr userDrawn="1"/>
        </p:nvSpPr>
        <p:spPr>
          <a:xfrm rot="10800000" flipV="1">
            <a:off x="8236" y="6327754"/>
            <a:ext cx="12183761" cy="523103"/>
          </a:xfrm>
          <a:prstGeom prst="round1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979F7B-27D4-3243-9D18-8BE1F7C07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300" y="982132"/>
            <a:ext cx="9931400" cy="12361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>
                <a:solidFill>
                  <a:srgbClr val="CF092C"/>
                </a:solidFill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B923CA-501E-024C-91D9-902243B30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2218265"/>
            <a:ext cx="9931400" cy="26652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Your Name</a:t>
            </a:r>
            <a:br>
              <a:rPr lang="en-US"/>
            </a:br>
            <a:r>
              <a:rPr lang="en-US" err="1"/>
              <a:t>you@ifound.org</a:t>
            </a:r>
            <a:br>
              <a:rPr lang="en-US"/>
            </a:br>
            <a:r>
              <a:rPr lang="en-US"/>
              <a:t>Mobile: (XXX) XXX-XXXX</a:t>
            </a:r>
            <a:br>
              <a:rPr lang="en-US"/>
            </a:br>
            <a:r>
              <a:rPr lang="en-US" err="1"/>
              <a:t>ifound.org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2BEDEB-E437-FCB5-DE1A-CE212B421869}"/>
              </a:ext>
            </a:extLst>
          </p:cNvPr>
          <p:cNvGrpSpPr/>
          <p:nvPr userDrawn="1"/>
        </p:nvGrpSpPr>
        <p:grpSpPr>
          <a:xfrm>
            <a:off x="4136341" y="6319288"/>
            <a:ext cx="3919317" cy="506602"/>
            <a:chOff x="3368419" y="6327752"/>
            <a:chExt cx="3919317" cy="50660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A743F29-BFCD-6042-B877-167F37582B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990" y="6428357"/>
              <a:ext cx="804746" cy="321898"/>
            </a:xfrm>
            <a:prstGeom prst="rect">
              <a:avLst/>
            </a:prstGeom>
          </p:spPr>
        </p:pic>
        <p:pic>
          <p:nvPicPr>
            <p:cNvPr id="2" name="Picture 1" descr="Text&#10;&#10;Description automatically generated">
              <a:extLst>
                <a:ext uri="{FF2B5EF4-FFF2-40B4-BE49-F238E27FC236}">
                  <a16:creationId xmlns:a16="http://schemas.microsoft.com/office/drawing/2014/main" id="{E0AD872C-E5A1-6CBC-CD57-69833229F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368419" y="6327752"/>
              <a:ext cx="2814453" cy="506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74543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62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322F94-B064-9042-8FF1-FB7C28E6F2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8CC240"/>
              </a:solidFill>
              <a:highlight>
                <a:srgbClr val="8CC240"/>
              </a:highlight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5992-FFD7-CE4A-8A74-EF5DAA3CFC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1761" y="2118325"/>
            <a:ext cx="10011562" cy="23939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“Quote goes here.”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D545F7-E1F2-344E-9CBA-853A23B962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1761" y="4718775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CCCC74-44B2-A04A-81D0-F59ADC625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761" y="5110661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A79361-30D1-E408-DB55-FBF544FABA37}"/>
              </a:ext>
            </a:extLst>
          </p:cNvPr>
          <p:cNvGrpSpPr/>
          <p:nvPr userDrawn="1"/>
        </p:nvGrpSpPr>
        <p:grpSpPr>
          <a:xfrm>
            <a:off x="2704402" y="541862"/>
            <a:ext cx="7046279" cy="1118062"/>
            <a:chOff x="2920062" y="541862"/>
            <a:chExt cx="7046279" cy="1118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57600C-CA59-1429-85B4-B04D664874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62" y="685800"/>
              <a:ext cx="746725" cy="746725"/>
            </a:xfrm>
            <a:prstGeom prst="rect">
              <a:avLst/>
            </a:prstGeom>
          </p:spPr>
        </p:pic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8A1EE2B2-CC45-4EED-1651-8E7B1B220F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4886" y="541862"/>
              <a:ext cx="6211455" cy="1118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32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F852A3-D527-F44E-A438-DFC8AC0D1722}"/>
              </a:ext>
            </a:extLst>
          </p:cNvPr>
          <p:cNvSpPr/>
          <p:nvPr userDrawn="1"/>
        </p:nvSpPr>
        <p:spPr>
          <a:xfrm>
            <a:off x="-14988" y="0"/>
            <a:ext cx="12192000" cy="6858000"/>
          </a:xfrm>
          <a:prstGeom prst="rect">
            <a:avLst/>
          </a:prstGeom>
          <a:solidFill>
            <a:srgbClr val="00A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0A0BF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5992-FFD7-CE4A-8A74-EF5DAA3CFC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1761" y="2118325"/>
            <a:ext cx="10011562" cy="23939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“Quote goes here.”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D545F7-E1F2-344E-9CBA-853A23B962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1761" y="4718775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CCCC74-44B2-A04A-81D0-F59ADC625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761" y="5110661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98B2B1-94B7-6736-C3B3-700F6AC0D869}"/>
              </a:ext>
            </a:extLst>
          </p:cNvPr>
          <p:cNvGrpSpPr/>
          <p:nvPr userDrawn="1"/>
        </p:nvGrpSpPr>
        <p:grpSpPr>
          <a:xfrm>
            <a:off x="2704402" y="541862"/>
            <a:ext cx="7046279" cy="1118062"/>
            <a:chOff x="2920062" y="541862"/>
            <a:chExt cx="7046279" cy="1118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312CD1-FD9F-70CF-996E-2775D5376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62" y="685800"/>
              <a:ext cx="746725" cy="746725"/>
            </a:xfrm>
            <a:prstGeom prst="rect">
              <a:avLst/>
            </a:prstGeom>
          </p:spPr>
        </p:pic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B22286DD-61E6-1AEC-3BBC-13D7B24B3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4886" y="541862"/>
              <a:ext cx="6211455" cy="1118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27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6A408-D17A-B044-BE9B-141B2DA998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7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5992-FFD7-CE4A-8A74-EF5DAA3CFC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1761" y="2118325"/>
            <a:ext cx="10011562" cy="23939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“Quote goes here.”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D545F7-E1F2-344E-9CBA-853A23B962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1761" y="4718775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CCCC74-44B2-A04A-81D0-F59ADC625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761" y="5110661"/>
            <a:ext cx="10011562" cy="4793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6D9DEC-EF05-A36F-D8FF-259542100368}"/>
              </a:ext>
            </a:extLst>
          </p:cNvPr>
          <p:cNvGrpSpPr/>
          <p:nvPr userDrawn="1"/>
        </p:nvGrpSpPr>
        <p:grpSpPr>
          <a:xfrm>
            <a:off x="2704402" y="541862"/>
            <a:ext cx="7046279" cy="1118062"/>
            <a:chOff x="2920062" y="541862"/>
            <a:chExt cx="7046279" cy="1118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E923D9-3D64-51C6-CFE0-279C24D06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62" y="685800"/>
              <a:ext cx="746725" cy="746725"/>
            </a:xfrm>
            <a:prstGeom prst="rect">
              <a:avLst/>
            </a:prstGeom>
          </p:spPr>
        </p:pic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DC4F2F92-C355-340B-F8FF-61253BDF9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4886" y="541862"/>
              <a:ext cx="6211455" cy="1118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21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F1ED6D32-CD4C-5B47-895E-789E1FDE5370}"/>
              </a:ext>
            </a:extLst>
          </p:cNvPr>
          <p:cNvSpPr/>
          <p:nvPr userDrawn="1"/>
        </p:nvSpPr>
        <p:spPr>
          <a:xfrm rot="10800000" flipV="1">
            <a:off x="-3" y="6327754"/>
            <a:ext cx="12192002" cy="523103"/>
          </a:xfrm>
          <a:prstGeom prst="round1Rect">
            <a:avLst/>
          </a:prstGeom>
          <a:solidFill>
            <a:srgbClr val="CF0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337751" y="4712043"/>
            <a:ext cx="3896498" cy="142514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A215A24-6690-83FC-7460-D13E75E82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1359" y="6327754"/>
            <a:ext cx="2814453" cy="506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63CD3A-2FA4-27C6-DD5E-7A8D3015A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73773" y="6390126"/>
            <a:ext cx="1033617" cy="4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Single Corner Rectangle 33">
            <a:extLst>
              <a:ext uri="{FF2B5EF4-FFF2-40B4-BE49-F238E27FC236}">
                <a16:creationId xmlns:a16="http://schemas.microsoft.com/office/drawing/2014/main" id="{34E338EE-2B15-B047-A3EB-B09186B882DD}"/>
              </a:ext>
            </a:extLst>
          </p:cNvPr>
          <p:cNvSpPr/>
          <p:nvPr userDrawn="1"/>
        </p:nvSpPr>
        <p:spPr>
          <a:xfrm flipH="1">
            <a:off x="3317702" y="1042522"/>
            <a:ext cx="8874298" cy="5285232"/>
          </a:xfrm>
          <a:prstGeom prst="round1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ingle Corner Rectangle 34">
            <a:extLst>
              <a:ext uri="{FF2B5EF4-FFF2-40B4-BE49-F238E27FC236}">
                <a16:creationId xmlns:a16="http://schemas.microsoft.com/office/drawing/2014/main" id="{61F75E75-96B4-8841-A4D7-90501FE7DCD7}"/>
              </a:ext>
            </a:extLst>
          </p:cNvPr>
          <p:cNvSpPr/>
          <p:nvPr userDrawn="1"/>
        </p:nvSpPr>
        <p:spPr>
          <a:xfrm rot="5400000">
            <a:off x="-121553" y="121552"/>
            <a:ext cx="3429002" cy="3185897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B5BEF3E3-F6DA-F24C-8A91-76FD4C54EEE0}"/>
              </a:ext>
            </a:extLst>
          </p:cNvPr>
          <p:cNvSpPr/>
          <p:nvPr userDrawn="1"/>
        </p:nvSpPr>
        <p:spPr>
          <a:xfrm rot="10800000" flipV="1">
            <a:off x="10247672" y="6327754"/>
            <a:ext cx="1944327" cy="523103"/>
          </a:xfrm>
          <a:prstGeom prst="round1Rect">
            <a:avLst/>
          </a:prstGeom>
          <a:solidFill>
            <a:srgbClr val="BD2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C4D65D-B831-9944-B980-AE3FB48E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6436519"/>
            <a:ext cx="804746" cy="321898"/>
          </a:xfrm>
          <a:prstGeom prst="rect">
            <a:avLst/>
          </a:prstGeom>
        </p:spPr>
      </p:pic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7344095B-1147-5349-9BA8-A162A82DD40D}"/>
              </a:ext>
            </a:extLst>
          </p:cNvPr>
          <p:cNvSpPr/>
          <p:nvPr userDrawn="1"/>
        </p:nvSpPr>
        <p:spPr>
          <a:xfrm>
            <a:off x="0" y="6327754"/>
            <a:ext cx="10214919" cy="523103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F74AE9-44F9-024D-899B-B3F85B347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7" y="-1"/>
            <a:ext cx="2038350" cy="342900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like this.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CB835-424C-F941-A055-4A457D5E9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7925" y="1517650"/>
            <a:ext cx="8013700" cy="436395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3200" b="1">
                <a:solidFill>
                  <a:srgbClr val="BD2549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Helvetica" pitchFamily="2" charset="0"/>
              <a:buChar char="⁃"/>
              <a:tabLst/>
              <a:defRPr sz="24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BULLET ONE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0"/>
            <a:r>
              <a:rPr lang="en-US"/>
              <a:t>BULLET TWO</a:t>
            </a:r>
          </a:p>
          <a:p>
            <a:pPr lvl="1"/>
            <a:r>
              <a:rPr lang="en-US"/>
              <a:t>Second level list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Helvetica" pitchFamily="2" charset="0"/>
              <a:buNone/>
              <a:tabLst/>
              <a:defRPr/>
            </a:pPr>
            <a:r>
              <a:rPr lang="en-US"/>
              <a:t>Second level copy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8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49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08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9.xml"/><Relationship Id="rId1" Type="http://schemas.openxmlformats.org/officeDocument/2006/relationships/video" Target="https://www.youtube.com/embed/D4ZQM7kREHw?feature=oembed" TargetMode="Externa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mvarilek@ifound.org" TargetMode="External"/><Relationship Id="rId2" Type="http://schemas.openxmlformats.org/officeDocument/2006/relationships/hyperlink" Target="mailto:kcarlisle@mcknight.org" TargetMode="Externa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BDFF3-52C9-9743-AB51-F935D83E44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336" y="2837796"/>
            <a:ext cx="11335327" cy="2659117"/>
          </a:xfrm>
        </p:spPr>
        <p:txBody>
          <a:bodyPr lIns="91440" tIns="45720" rIns="91440" bIns="45720" anchor="t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8000" dirty="0">
                <a:latin typeface="Arial"/>
                <a:cs typeface="Arial"/>
              </a:rPr>
              <a:t>A Landscape</a:t>
            </a:r>
            <a:br>
              <a:rPr lang="en-US" sz="8000" dirty="0">
                <a:latin typeface="Arial"/>
                <a:cs typeface="Arial"/>
              </a:rPr>
            </a:br>
            <a:r>
              <a:rPr lang="en-US" sz="8000" dirty="0">
                <a:latin typeface="Arial"/>
                <a:cs typeface="Arial"/>
              </a:rPr>
              <a:t>of Opportunity</a:t>
            </a:r>
            <a:endParaRPr lang="en-US" sz="8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88B3A-6762-094A-BBC6-56AC18B43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6365725"/>
            <a:ext cx="12219919" cy="460745"/>
          </a:xfrm>
        </p:spPr>
        <p:txBody>
          <a:bodyPr lIns="91440" tIns="45720" rIns="91440" bIns="45720" anchor="t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Kara </a:t>
            </a:r>
            <a:r>
              <a:rPr lang="en-US" dirty="0" err="1">
                <a:solidFill>
                  <a:schemeClr val="bg1"/>
                </a:solidFill>
              </a:rPr>
              <a:t>Inae</a:t>
            </a:r>
            <a:r>
              <a:rPr lang="en-US" dirty="0">
                <a:solidFill>
                  <a:schemeClr val="bg1"/>
                </a:solidFill>
              </a:rPr>
              <a:t> Carlisle, McKnight Foundation, &amp; Matt Varilek, Initiative Foundation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BB57B9-5D7F-A0F3-B0F8-B962B4F0F069}"/>
              </a:ext>
            </a:extLst>
          </p:cNvPr>
          <p:cNvSpPr txBox="1"/>
          <p:nvPr/>
        </p:nvSpPr>
        <p:spPr>
          <a:xfrm>
            <a:off x="2218944" y="646176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627DA-7887-5834-9382-E8830421B370}"/>
              </a:ext>
            </a:extLst>
          </p:cNvPr>
          <p:cNvSpPr txBox="1"/>
          <p:nvPr/>
        </p:nvSpPr>
        <p:spPr>
          <a:xfrm>
            <a:off x="388883" y="2186152"/>
            <a:ext cx="11393214" cy="83031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endParaRPr lang="en-US" sz="3700" b="1" i="0" dirty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7DF572-DE8B-5C73-15A9-91149C7E92DD}"/>
              </a:ext>
            </a:extLst>
          </p:cNvPr>
          <p:cNvSpPr txBox="1"/>
          <p:nvPr/>
        </p:nvSpPr>
        <p:spPr>
          <a:xfrm>
            <a:off x="0" y="2102072"/>
            <a:ext cx="12192000" cy="114562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5400" dirty="0">
                <a:solidFill>
                  <a:srgbClr val="595959"/>
                </a:solidFill>
                <a:latin typeface="Arial"/>
                <a:cs typeface="Arial"/>
              </a:rPr>
              <a:t>Greater Minnesota Philanthropy:</a:t>
            </a:r>
            <a:endParaRPr lang="en-US" sz="5400" i="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68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774B823-1BBE-6B35-BB91-1848764BA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252912"/>
              </p:ext>
            </p:extLst>
          </p:nvPr>
        </p:nvGraphicFramePr>
        <p:xfrm>
          <a:off x="169333" y="169333"/>
          <a:ext cx="11904134" cy="6028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4795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E246EDF-EF8B-8AC0-36A6-9DB35B5E38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13549"/>
              </p:ext>
            </p:extLst>
          </p:nvPr>
        </p:nvGraphicFramePr>
        <p:xfrm>
          <a:off x="193963" y="186267"/>
          <a:ext cx="11762509" cy="5977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564106-BEF5-7F49-4F14-85E017182560}"/>
              </a:ext>
            </a:extLst>
          </p:cNvPr>
          <p:cNvSpPr txBox="1"/>
          <p:nvPr/>
        </p:nvSpPr>
        <p:spPr>
          <a:xfrm>
            <a:off x="9975273" y="7439891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21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C58D6A6-6DE4-236B-2A51-FFDCC80F6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821625"/>
              </p:ext>
            </p:extLst>
          </p:nvPr>
        </p:nvGraphicFramePr>
        <p:xfrm>
          <a:off x="135467" y="270933"/>
          <a:ext cx="11921066" cy="592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5182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9DADB9-E91E-6989-EC04-A9FF94EC0F4B}"/>
              </a:ext>
            </a:extLst>
          </p:cNvPr>
          <p:cNvSpPr txBox="1"/>
          <p:nvPr/>
        </p:nvSpPr>
        <p:spPr>
          <a:xfrm>
            <a:off x="3861466" y="1679590"/>
            <a:ext cx="7985760" cy="276228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4400" b="1">
                <a:latin typeface="Arial"/>
                <a:cs typeface="Arial"/>
              </a:rPr>
              <a:t>Opportunity No. 1: </a:t>
            </a:r>
          </a:p>
          <a:p>
            <a:endParaRPr lang="en-US" sz="3700">
              <a:latin typeface="Arial"/>
              <a:cs typeface="Arial"/>
            </a:endParaRPr>
          </a:p>
          <a:p>
            <a:r>
              <a:rPr lang="en-US" sz="3700">
                <a:latin typeface="Arial"/>
                <a:cs typeface="Arial"/>
              </a:rPr>
              <a:t>Low-hanging</a:t>
            </a:r>
            <a:r>
              <a:rPr lang="en-US" sz="3700" i="0">
                <a:latin typeface="Arial"/>
                <a:cs typeface="Arial"/>
              </a:rPr>
              <a:t> fruit across all </a:t>
            </a:r>
            <a:r>
              <a:rPr lang="en-US" sz="3700">
                <a:latin typeface="Arial"/>
                <a:cs typeface="Arial"/>
              </a:rPr>
              <a:t>foundation interest</a:t>
            </a:r>
            <a:r>
              <a:rPr lang="en-US" sz="3700" i="0">
                <a:latin typeface="Arial"/>
                <a:cs typeface="Arial"/>
              </a:rPr>
              <a:t> areas</a:t>
            </a:r>
            <a:endParaRPr lang="en-US"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70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9CE4A-3868-AC55-91CE-19D90481F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774" y="-1"/>
            <a:ext cx="2774074" cy="3414626"/>
          </a:xfrm>
        </p:spPr>
        <p:txBody>
          <a:bodyPr lIns="91440" tIns="45720" rIns="91440" bIns="45720" anchor="ctr"/>
          <a:lstStyle/>
          <a:p>
            <a:r>
              <a:rPr lang="en-US"/>
              <a:t>Why Does</a:t>
            </a:r>
            <a:br>
              <a:rPr lang="en-US"/>
            </a:br>
            <a:r>
              <a:rPr lang="en-US"/>
              <a:t>It Matter? 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562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9DADB9-E91E-6989-EC04-A9FF94EC0F4B}"/>
              </a:ext>
            </a:extLst>
          </p:cNvPr>
          <p:cNvSpPr txBox="1"/>
          <p:nvPr/>
        </p:nvSpPr>
        <p:spPr>
          <a:xfrm>
            <a:off x="3806097" y="1508973"/>
            <a:ext cx="7542623" cy="276228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4400" b="1">
                <a:latin typeface="Arial"/>
                <a:cs typeface="Arial"/>
              </a:rPr>
              <a:t>Opportunity No. 2:</a:t>
            </a:r>
          </a:p>
          <a:p>
            <a:endParaRPr lang="en-US" sz="3700">
              <a:latin typeface="Arial"/>
              <a:cs typeface="Arial"/>
            </a:endParaRPr>
          </a:p>
          <a:p>
            <a:r>
              <a:rPr lang="en-US" sz="3700">
                <a:latin typeface="Arial"/>
                <a:cs typeface="Arial"/>
              </a:rPr>
              <a:t>The political overlay. Leverage public trust </a:t>
            </a:r>
            <a:r>
              <a:rPr lang="en-US" sz="3700" i="0">
                <a:latin typeface="Arial"/>
                <a:cs typeface="Arial"/>
              </a:rPr>
              <a:t>across </a:t>
            </a:r>
            <a:r>
              <a:rPr lang="en-US" sz="3700">
                <a:latin typeface="Arial"/>
                <a:cs typeface="Arial"/>
              </a:rPr>
              <a:t>partisan boundaries to combat polarization.</a:t>
            </a:r>
            <a:endParaRPr lang="en-US" sz="3700">
              <a:ea typeface="+mn-lt"/>
              <a:cs typeface="+mn-lt"/>
            </a:endParaRPr>
          </a:p>
          <a:p>
            <a:endParaRPr lang="en-US" sz="3700">
              <a:ea typeface="+mn-lt"/>
              <a:cs typeface="+mn-lt"/>
            </a:endParaRPr>
          </a:p>
          <a:p>
            <a:endParaRPr lang="en-US" sz="3700"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70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9CE4A-3868-AC55-91CE-19D90481F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774" y="-1"/>
            <a:ext cx="2774074" cy="3414626"/>
          </a:xfrm>
        </p:spPr>
        <p:txBody>
          <a:bodyPr lIns="91440" tIns="45720" rIns="91440" bIns="45720" anchor="ctr"/>
          <a:lstStyle/>
          <a:p>
            <a:r>
              <a:rPr lang="en-US"/>
              <a:t>Why Does</a:t>
            </a:r>
            <a:br>
              <a:rPr lang="en-US"/>
            </a:br>
            <a:r>
              <a:rPr lang="en-US"/>
              <a:t>It Matter? 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750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6A00C98-8611-7310-377B-0959D69588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347001"/>
              </p:ext>
            </p:extLst>
          </p:nvPr>
        </p:nvGraphicFramePr>
        <p:xfrm>
          <a:off x="138545" y="180109"/>
          <a:ext cx="11914910" cy="5971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308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7562CE5B-FD32-2334-0CE0-909AB2D9C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7" t="37176" r="105"/>
          <a:stretch/>
        </p:blipFill>
        <p:spPr>
          <a:xfrm>
            <a:off x="1801269" y="1878206"/>
            <a:ext cx="10175048" cy="3859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0D8030-657C-693A-EB78-D9BBD87CA757}"/>
              </a:ext>
            </a:extLst>
          </p:cNvPr>
          <p:cNvSpPr txBox="1"/>
          <p:nvPr/>
        </p:nvSpPr>
        <p:spPr>
          <a:xfrm>
            <a:off x="1301218" y="5806440"/>
            <a:ext cx="9360964" cy="33147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1400" i="0">
                <a:latin typeface="Arial"/>
                <a:cs typeface="Arial"/>
              </a:rPr>
              <a:t>Source: Independent Sector </a:t>
            </a:r>
            <a:r>
              <a:rPr lang="en-US" sz="1400">
                <a:latin typeface="Arial"/>
                <a:cs typeface="Arial"/>
              </a:rPr>
              <a:t>"</a:t>
            </a:r>
            <a:r>
              <a:rPr lang="en-US" sz="1400" i="0">
                <a:latin typeface="Arial"/>
                <a:cs typeface="Arial"/>
              </a:rPr>
              <a:t>Trust in Civil Society</a:t>
            </a:r>
            <a:r>
              <a:rPr lang="en-US" sz="1400">
                <a:latin typeface="Arial"/>
                <a:cs typeface="Arial"/>
              </a:rPr>
              <a:t>"</a:t>
            </a:r>
            <a:r>
              <a:rPr lang="en-US" sz="1400" i="0">
                <a:latin typeface="Arial"/>
                <a:cs typeface="Arial"/>
              </a:rPr>
              <a:t> Survey, May 2022 (independentsector.org)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F097D-14F0-4545-B260-41DFD6796301}"/>
              </a:ext>
            </a:extLst>
          </p:cNvPr>
          <p:cNvSpPr txBox="1"/>
          <p:nvPr/>
        </p:nvSpPr>
        <p:spPr>
          <a:xfrm>
            <a:off x="1703327" y="329001"/>
            <a:ext cx="8846718" cy="91933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2600" b="1" i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Nonprofits are More Trusted Than Government, the News Media and Large Corporations to do What is Right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97D9C-95AF-3508-1F8A-D19B35EB017F}"/>
              </a:ext>
            </a:extLst>
          </p:cNvPr>
          <p:cNvSpPr txBox="1"/>
          <p:nvPr/>
        </p:nvSpPr>
        <p:spPr>
          <a:xfrm>
            <a:off x="1815465" y="1248339"/>
            <a:ext cx="8561070" cy="63761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i="0">
                <a:latin typeface="Arial" panose="020B0604020202020204" pitchFamily="34" charset="0"/>
                <a:cs typeface="Arial" panose="020B0604020202020204" pitchFamily="34" charset="0"/>
              </a:rPr>
              <a:t>Besides nonprofits, only small businesses and local community members</a:t>
            </a:r>
            <a:br>
              <a:rPr lang="en-US" i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0">
                <a:latin typeface="Arial" panose="020B0604020202020204" pitchFamily="34" charset="0"/>
                <a:cs typeface="Arial" panose="020B0604020202020204" pitchFamily="34" charset="0"/>
              </a:rPr>
              <a:t>are trusted by a majority or near-majority of Americans.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B310B2-5B5D-58F8-B257-11764FCC956F}"/>
              </a:ext>
            </a:extLst>
          </p:cNvPr>
          <p:cNvSpPr txBox="1"/>
          <p:nvPr/>
        </p:nvSpPr>
        <p:spPr>
          <a:xfrm>
            <a:off x="287593" y="2798506"/>
            <a:ext cx="139249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latin typeface="Arial"/>
                <a:cs typeface="Arial"/>
              </a:rPr>
              <a:t>High Trust</a:t>
            </a:r>
            <a:br>
              <a:rPr lang="en-US" b="1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(7-9)</a:t>
            </a:r>
            <a:endParaRPr lang="en-US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97CFF-3399-07D6-48AB-57D82F1F22D0}"/>
              </a:ext>
            </a:extLst>
          </p:cNvPr>
          <p:cNvSpPr txBox="1"/>
          <p:nvPr/>
        </p:nvSpPr>
        <p:spPr>
          <a:xfrm>
            <a:off x="263011" y="3892344"/>
            <a:ext cx="139249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latin typeface="Arial"/>
                <a:cs typeface="Arial"/>
              </a:rPr>
              <a:t>Neutral/</a:t>
            </a:r>
            <a:br>
              <a:rPr lang="en-US" b="1">
                <a:latin typeface="Arial"/>
                <a:cs typeface="Arial"/>
              </a:rPr>
            </a:br>
            <a:r>
              <a:rPr lang="en-US" b="1">
                <a:latin typeface="Arial"/>
                <a:cs typeface="Arial"/>
              </a:rPr>
              <a:t>Don't Know</a:t>
            </a:r>
            <a:br>
              <a:rPr lang="en-US" b="1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(5-6)</a:t>
            </a:r>
            <a:endParaRPr lang="en-US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ACE81-8476-29E1-2C43-803253AB990E}"/>
              </a:ext>
            </a:extLst>
          </p:cNvPr>
          <p:cNvSpPr txBox="1"/>
          <p:nvPr/>
        </p:nvSpPr>
        <p:spPr>
          <a:xfrm>
            <a:off x="263012" y="4912441"/>
            <a:ext cx="139249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latin typeface="Arial"/>
                <a:cs typeface="Arial"/>
              </a:rPr>
              <a:t>Low Trust</a:t>
            </a:r>
            <a:br>
              <a:rPr lang="en-US" b="1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(1-4)</a:t>
            </a:r>
            <a:endParaRPr lang="en-US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436FB3-B4BF-1EA9-E60B-579B7885D8E6}"/>
              </a:ext>
            </a:extLst>
          </p:cNvPr>
          <p:cNvSpPr/>
          <p:nvPr/>
        </p:nvSpPr>
        <p:spPr>
          <a:xfrm>
            <a:off x="1807906" y="1987345"/>
            <a:ext cx="651388" cy="358877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601563-D6E9-FEF1-1208-D075B78EA18B}"/>
              </a:ext>
            </a:extLst>
          </p:cNvPr>
          <p:cNvSpPr/>
          <p:nvPr/>
        </p:nvSpPr>
        <p:spPr>
          <a:xfrm>
            <a:off x="5236906" y="1987345"/>
            <a:ext cx="737420" cy="358877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58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9DADB9-E91E-6989-EC04-A9FF94EC0F4B}"/>
              </a:ext>
            </a:extLst>
          </p:cNvPr>
          <p:cNvSpPr txBox="1"/>
          <p:nvPr/>
        </p:nvSpPr>
        <p:spPr>
          <a:xfrm>
            <a:off x="3948337" y="1508973"/>
            <a:ext cx="7237823" cy="35811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4400" b="1">
                <a:latin typeface="Arial"/>
                <a:cs typeface="Arial"/>
              </a:rPr>
              <a:t>Opportunity No. 3:</a:t>
            </a:r>
          </a:p>
          <a:p>
            <a:endParaRPr lang="en-US" sz="3700">
              <a:cs typeface="Arial"/>
            </a:endParaRPr>
          </a:p>
          <a:p>
            <a:pPr marL="571500" indent="-571500">
              <a:buFont typeface="Arial,Sans-Serif"/>
              <a:buChar char="•"/>
            </a:pPr>
            <a:r>
              <a:rPr lang="en-US" sz="3700">
                <a:ea typeface="+mn-lt"/>
                <a:cs typeface="+mn-lt"/>
              </a:rPr>
              <a:t>The conference theme: An all-Minnesota opportunity to counter hate, address racial inequity</a:t>
            </a:r>
          </a:p>
          <a:p>
            <a:endParaRPr lang="en-US" sz="3700">
              <a:ea typeface="+mn-lt"/>
              <a:cs typeface="+mn-lt"/>
            </a:endParaRPr>
          </a:p>
          <a:p>
            <a:endParaRPr lang="en-US" sz="3700">
              <a:cs typeface="Arial"/>
            </a:endParaRPr>
          </a:p>
          <a:p>
            <a:endParaRPr lang="en-US" sz="370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700" i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700" b="1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9CE4A-3868-AC55-91CE-19D90481F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774" y="-1"/>
            <a:ext cx="2774074" cy="3414626"/>
          </a:xfrm>
        </p:spPr>
        <p:txBody>
          <a:bodyPr lIns="91440" tIns="45720" rIns="91440" bIns="45720" anchor="ctr"/>
          <a:lstStyle/>
          <a:p>
            <a:r>
              <a:rPr lang="en-US"/>
              <a:t>Why Does</a:t>
            </a:r>
            <a:br>
              <a:rPr lang="en-US"/>
            </a:br>
            <a:r>
              <a:rPr lang="en-US"/>
              <a:t>It Matter? 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048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A32D82-12AF-1E7C-0E89-E2F9843705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cs typeface="Arial"/>
              </a:rPr>
              <a:t>People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of Color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by County</a:t>
            </a:r>
            <a:br>
              <a:rPr lang="en-US" dirty="0">
                <a:cs typeface="Arial"/>
              </a:rPr>
            </a:br>
            <a:r>
              <a:rPr lang="en-US" b="0" dirty="0">
                <a:cs typeface="Arial"/>
              </a:rPr>
              <a:t>(2021)</a:t>
            </a:r>
            <a:endParaRPr lang="en-US" b="0" dirty="0"/>
          </a:p>
        </p:txBody>
      </p:sp>
      <p:pic>
        <p:nvPicPr>
          <p:cNvPr id="4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108C38D6-371B-5F7C-BA38-9F9DB59E1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" r="942"/>
          <a:stretch/>
        </p:blipFill>
        <p:spPr>
          <a:xfrm>
            <a:off x="3698250" y="142722"/>
            <a:ext cx="5383404" cy="60415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9EDD33-4FA3-C99C-5686-D2AA12C2E850}"/>
              </a:ext>
            </a:extLst>
          </p:cNvPr>
          <p:cNvSpPr/>
          <p:nvPr/>
        </p:nvSpPr>
        <p:spPr>
          <a:xfrm>
            <a:off x="9057300" y="2679699"/>
            <a:ext cx="369454" cy="346363"/>
          </a:xfrm>
          <a:prstGeom prst="rect">
            <a:avLst/>
          </a:prstGeom>
          <a:solidFill>
            <a:srgbClr val="D1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082B6-2138-34A7-1E1F-D4DC2D5295A1}"/>
              </a:ext>
            </a:extLst>
          </p:cNvPr>
          <p:cNvSpPr txBox="1"/>
          <p:nvPr/>
        </p:nvSpPr>
        <p:spPr>
          <a:xfrm>
            <a:off x="9717700" y="2692400"/>
            <a:ext cx="18669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Less than 10%</a:t>
            </a:r>
            <a:endParaRPr lang="en-US" i="0" dirty="0">
              <a:latin typeface="Arial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5EEA6E-1EB5-E874-BE35-7923B0A3BD86}"/>
              </a:ext>
            </a:extLst>
          </p:cNvPr>
          <p:cNvSpPr/>
          <p:nvPr/>
        </p:nvSpPr>
        <p:spPr>
          <a:xfrm>
            <a:off x="9057300" y="3314698"/>
            <a:ext cx="369454" cy="346363"/>
          </a:xfrm>
          <a:prstGeom prst="rect">
            <a:avLst/>
          </a:prstGeom>
          <a:solidFill>
            <a:srgbClr val="76C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7921D-1317-10F9-18BB-28767AAAFBF1}"/>
              </a:ext>
            </a:extLst>
          </p:cNvPr>
          <p:cNvSpPr txBox="1"/>
          <p:nvPr/>
        </p:nvSpPr>
        <p:spPr>
          <a:xfrm>
            <a:off x="9717700" y="3350490"/>
            <a:ext cx="18669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10.0 to 19.99%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E7625B-D0DD-12C1-7E58-5E44CD4EF459}"/>
              </a:ext>
            </a:extLst>
          </p:cNvPr>
          <p:cNvSpPr/>
          <p:nvPr/>
        </p:nvSpPr>
        <p:spPr>
          <a:xfrm>
            <a:off x="9057300" y="3949698"/>
            <a:ext cx="369454" cy="346363"/>
          </a:xfrm>
          <a:prstGeom prst="rect">
            <a:avLst/>
          </a:prstGeom>
          <a:solidFill>
            <a:srgbClr val="309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39A03E-41EF-8F93-AFEA-B07E84B4A087}"/>
              </a:ext>
            </a:extLst>
          </p:cNvPr>
          <p:cNvSpPr txBox="1"/>
          <p:nvPr/>
        </p:nvSpPr>
        <p:spPr>
          <a:xfrm>
            <a:off x="9717700" y="3985490"/>
            <a:ext cx="18669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More than 20%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51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03BB54-8555-5C86-3978-C5F0D2430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17"/>
          <a:stretch/>
        </p:blipFill>
        <p:spPr>
          <a:xfrm>
            <a:off x="170688" y="990599"/>
            <a:ext cx="11338560" cy="501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989CB-A652-5CD2-8316-ADAFDADE0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065" y="2364350"/>
            <a:ext cx="2411247" cy="1453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C01C3-47CD-B272-FA7C-66A916DC2949}"/>
              </a:ext>
            </a:extLst>
          </p:cNvPr>
          <p:cNvSpPr txBox="1"/>
          <p:nvPr/>
        </p:nvSpPr>
        <p:spPr>
          <a:xfrm>
            <a:off x="469392" y="5925449"/>
            <a:ext cx="7409688" cy="719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ScandiaWeb"/>
                <a:ea typeface="+mn-ea"/>
                <a:cs typeface="+mn-cs"/>
              </a:rPr>
              <a:t>*Persons of Color includes those who identify as Asian, American Indian, Black, Hispanic, and two or more races.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BD25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B56FC-ECB2-E66C-05E1-3D3770E93A83}"/>
              </a:ext>
            </a:extLst>
          </p:cNvPr>
          <p:cNvSpPr txBox="1"/>
          <p:nvPr/>
        </p:nvSpPr>
        <p:spPr>
          <a:xfrm>
            <a:off x="800066" y="464036"/>
            <a:ext cx="10710836" cy="6386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candiaWeb"/>
                <a:ea typeface="+mn-ea"/>
                <a:cs typeface="+mn-cs"/>
              </a:rPr>
              <a:t>Persons of Color* as a Percent of the Total Population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8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D8CCD39-DAD4-CC55-61FA-807E306E7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4" b="6672"/>
          <a:stretch/>
        </p:blipFill>
        <p:spPr>
          <a:xfrm>
            <a:off x="3492708" y="44970"/>
            <a:ext cx="8699292" cy="614596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87EFC7-9977-881F-F74D-D45FE29321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774" y="1214203"/>
            <a:ext cx="2443395" cy="2214799"/>
          </a:xfrm>
        </p:spPr>
        <p:txBody>
          <a:bodyPr/>
          <a:lstStyle/>
          <a:p>
            <a:pPr algn="ctr"/>
            <a:r>
              <a:rPr lang="en-US"/>
              <a:t>Serving</a:t>
            </a:r>
            <a:br>
              <a:rPr lang="en-US"/>
            </a:br>
            <a:r>
              <a:rPr lang="en-US"/>
              <a:t>Central</a:t>
            </a:r>
            <a:br>
              <a:rPr lang="en-US"/>
            </a:br>
            <a:r>
              <a:rPr lang="en-US"/>
              <a:t>Minnesota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A8678AB-F6F9-9A51-BAC2-94E0DC959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74" y="367051"/>
            <a:ext cx="2487795" cy="99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5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tree, house, sign&#10;&#10;Description automatically generated">
            <a:extLst>
              <a:ext uri="{FF2B5EF4-FFF2-40B4-BE49-F238E27FC236}">
                <a16:creationId xmlns:a16="http://schemas.microsoft.com/office/drawing/2014/main" id="{DB13B545-5D9A-98B4-4692-B75F1DC1F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6" y="1260045"/>
            <a:ext cx="6691807" cy="4666120"/>
          </a:xfrm>
          <a:prstGeom prst="rect">
            <a:avLst/>
          </a:prstGeom>
        </p:spPr>
      </p:pic>
      <p:pic>
        <p:nvPicPr>
          <p:cNvPr id="6" name="Picture 6" descr="A picture containing text, person, old&#10;&#10;Description automatically generated">
            <a:extLst>
              <a:ext uri="{FF2B5EF4-FFF2-40B4-BE49-F238E27FC236}">
                <a16:creationId xmlns:a16="http://schemas.microsoft.com/office/drawing/2014/main" id="{1581B9FD-9BC7-50D7-9AF1-508C52800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457" y="1169141"/>
            <a:ext cx="4525991" cy="47353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C0A1C4-A714-6CFB-DF34-397012D34FA4}"/>
              </a:ext>
            </a:extLst>
          </p:cNvPr>
          <p:cNvGrpSpPr/>
          <p:nvPr/>
        </p:nvGrpSpPr>
        <p:grpSpPr>
          <a:xfrm>
            <a:off x="567944" y="331980"/>
            <a:ext cx="11090775" cy="638698"/>
            <a:chOff x="567944" y="331980"/>
            <a:chExt cx="11090775" cy="6386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5E0CEC-7690-D404-E68F-8A02EF8CCD79}"/>
                </a:ext>
              </a:extLst>
            </p:cNvPr>
            <p:cNvSpPr txBox="1"/>
            <p:nvPr/>
          </p:nvSpPr>
          <p:spPr>
            <a:xfrm>
              <a:off x="1246597" y="331980"/>
              <a:ext cx="9698806" cy="638698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candiaWeb"/>
                  <a:ea typeface="+mn-ea"/>
                  <a:cs typeface="+mn-cs"/>
                </a:rPr>
                <a:t>Many of Us Share Rural Roots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F120B1B-F311-84A4-B379-94DE014065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944" y="617039"/>
              <a:ext cx="28317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D6C4F-5CC6-36E6-0DFA-9328CCBFC3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7477" y="617039"/>
              <a:ext cx="28312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0622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4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0968" y="1106905"/>
            <a:ext cx="4989095" cy="178067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1" i="0" u="none" strike="noStrike" kern="1200" cap="none" spc="0" normalizeH="0" baseline="0" noProof="0">
              <a:ln>
                <a:noFill/>
              </a:ln>
              <a:solidFill>
                <a:srgbClr val="BD25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running on a field&#10;&#10;Description automatically generated with medium confidence">
            <a:extLst>
              <a:ext uri="{FF2B5EF4-FFF2-40B4-BE49-F238E27FC236}">
                <a16:creationId xmlns:a16="http://schemas.microsoft.com/office/drawing/2014/main" id="{D3F463F9-3583-88BD-AF27-7BD7F1CE3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1" t="18753" r="9462"/>
          <a:stretch/>
        </p:blipFill>
        <p:spPr>
          <a:xfrm>
            <a:off x="6197114" y="3195791"/>
            <a:ext cx="5509493" cy="3677449"/>
          </a:xfrm>
          <a:prstGeom prst="rect">
            <a:avLst/>
          </a:prstGeom>
        </p:spPr>
      </p:pic>
      <p:pic>
        <p:nvPicPr>
          <p:cNvPr id="9" name="Picture 8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CF984B25-2A1E-4065-27DB-A10D817C0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54" b="7029"/>
          <a:stretch/>
        </p:blipFill>
        <p:spPr>
          <a:xfrm>
            <a:off x="1708493" y="1510483"/>
            <a:ext cx="6539516" cy="3370616"/>
          </a:xfrm>
          <a:prstGeom prst="rect">
            <a:avLst/>
          </a:prstGeom>
        </p:spPr>
      </p:pic>
      <p:pic>
        <p:nvPicPr>
          <p:cNvPr id="2054" name="Picture 6" descr="IMG 3183smaller 2 Self">
            <a:extLst>
              <a:ext uri="{FF2B5EF4-FFF2-40B4-BE49-F238E27FC236}">
                <a16:creationId xmlns:a16="http://schemas.microsoft.com/office/drawing/2014/main" id="{BF51471F-E588-F3EC-E7E2-2A03619AD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1" r="9445" b="17565"/>
          <a:stretch/>
        </p:blipFill>
        <p:spPr bwMode="auto">
          <a:xfrm>
            <a:off x="841732" y="-134902"/>
            <a:ext cx="4571654" cy="272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lp Wanted: Diverse, Effective Teachers for our Changing Classrooms -  McKnight Foundation">
            <a:extLst>
              <a:ext uri="{FF2B5EF4-FFF2-40B4-BE49-F238E27FC236}">
                <a16:creationId xmlns:a16="http://schemas.microsoft.com/office/drawing/2014/main" id="{C2AA761F-0ED1-B7E5-96BC-E809FFBBB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342" y="-278424"/>
            <a:ext cx="4516677" cy="301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cKnight Foundation invests $600,000 in Southwest Minnesota Teacher  Preparation Partnership - Southwest Initiative Foundation">
            <a:extLst>
              <a:ext uri="{FF2B5EF4-FFF2-40B4-BE49-F238E27FC236}">
                <a16:creationId xmlns:a16="http://schemas.microsoft.com/office/drawing/2014/main" id="{E111BF1A-E89C-993B-0317-76A1CA3AF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t="16078" r="22864" b="18266"/>
          <a:stretch/>
        </p:blipFill>
        <p:spPr bwMode="auto">
          <a:xfrm>
            <a:off x="-408670" y="2135114"/>
            <a:ext cx="3859776" cy="28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elp Wanted: Diverse, Effective Teachers for our Changing Classrooms -  McKnight Foundation">
            <a:extLst>
              <a:ext uri="{FF2B5EF4-FFF2-40B4-BE49-F238E27FC236}">
                <a16:creationId xmlns:a16="http://schemas.microsoft.com/office/drawing/2014/main" id="{989A2733-39CE-61C4-99E9-47F3859AC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 r="10269"/>
          <a:stretch/>
        </p:blipFill>
        <p:spPr bwMode="auto">
          <a:xfrm>
            <a:off x="1973160" y="4476158"/>
            <a:ext cx="3005091" cy="280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8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E2EB633-C93B-6559-0637-3906CB3B24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439380" y="211537"/>
            <a:ext cx="1446090" cy="166232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ED76ED-5F3B-EB7D-A11C-1C9807BB5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6667" r="16667"/>
          <a:stretch/>
        </p:blipFill>
        <p:spPr bwMode="auto">
          <a:xfrm>
            <a:off x="1761044" y="2320392"/>
            <a:ext cx="1730651" cy="173065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59107ED-8920-2676-EFA4-3C24C7C8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378574" y="2320393"/>
            <a:ext cx="1730651" cy="17306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2E42F-7774-D2B1-9E37-58F471C94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8300" r="18300"/>
          <a:stretch/>
        </p:blipFill>
        <p:spPr bwMode="auto">
          <a:xfrm>
            <a:off x="8996104" y="2320394"/>
            <a:ext cx="1730650" cy="173065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0D1558-3759-6027-6D4E-00CF9948AE82}"/>
              </a:ext>
            </a:extLst>
          </p:cNvPr>
          <p:cNvSpPr txBox="1"/>
          <p:nvPr/>
        </p:nvSpPr>
        <p:spPr>
          <a:xfrm>
            <a:off x="1126651" y="4242734"/>
            <a:ext cx="2999436" cy="186972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3200" i="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McKnight Contributions </a:t>
            </a:r>
          </a:p>
          <a:p>
            <a:pPr algn="ctr"/>
            <a:r>
              <a:rPr lang="en-US" sz="6000" b="1" i="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$340M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B492F-C22A-F8B6-797D-160F3D9AD96F}"/>
              </a:ext>
            </a:extLst>
          </p:cNvPr>
          <p:cNvSpPr txBox="1"/>
          <p:nvPr/>
        </p:nvSpPr>
        <p:spPr>
          <a:xfrm>
            <a:off x="1849685" y="717209"/>
            <a:ext cx="8795329" cy="10048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5400" i="0" u="none" strike="noStrike" baseline="0" dirty="0">
                <a:solidFill>
                  <a:srgbClr val="164F56"/>
                </a:solidFill>
              </a:rPr>
              <a:t>MIF Impact Since Inception </a:t>
            </a:r>
            <a:endParaRPr lang="en-US" sz="8800" i="0" dirty="0">
              <a:solidFill>
                <a:srgbClr val="164F56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C5D7A3-712A-5CC5-CCED-1EE0AFACF77B}"/>
              </a:ext>
            </a:extLst>
          </p:cNvPr>
          <p:cNvSpPr txBox="1"/>
          <p:nvPr/>
        </p:nvSpPr>
        <p:spPr>
          <a:xfrm>
            <a:off x="5009824" y="4204008"/>
            <a:ext cx="2468153" cy="19471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3200" i="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Leveraged </a:t>
            </a:r>
          </a:p>
          <a:p>
            <a:pPr algn="ctr"/>
            <a:r>
              <a:rPr lang="en-US" sz="6000" b="1" i="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$1.7B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33C71-754B-5A36-18D6-1C0796D689EF}"/>
              </a:ext>
            </a:extLst>
          </p:cNvPr>
          <p:cNvSpPr txBox="1"/>
          <p:nvPr/>
        </p:nvSpPr>
        <p:spPr>
          <a:xfrm>
            <a:off x="8602168" y="4204008"/>
            <a:ext cx="2518521" cy="178498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320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3200" i="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 </a:t>
            </a:r>
            <a:r>
              <a:rPr lang="en-US" sz="320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i="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reated or Retained</a:t>
            </a:r>
            <a:br>
              <a:rPr lang="en-US" sz="3200" i="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i="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45,725</a:t>
            </a:r>
            <a:r>
              <a:rPr lang="en-US" sz="6000" i="0" dirty="0">
                <a:solidFill>
                  <a:srgbClr val="16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44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5ED88-2014-B15E-0122-0E525179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68" t="-169" r="16288"/>
          <a:stretch/>
        </p:blipFill>
        <p:spPr>
          <a:xfrm>
            <a:off x="2079795" y="0"/>
            <a:ext cx="10275390" cy="6869577"/>
          </a:xfrm>
          <a:prstGeom prst="rect">
            <a:avLst/>
          </a:prstGeom>
          <a:noFill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3A68AE5-7491-FB55-9417-427F8978E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8000"/>
                    </a14:imgEffect>
                  </a14:imgLayer>
                </a14:imgProps>
              </a:ext>
            </a:extLst>
          </a:blip>
          <a:srcRect l="25980" t="22371" r="17479"/>
          <a:stretch/>
        </p:blipFill>
        <p:spPr bwMode="auto">
          <a:xfrm>
            <a:off x="-397784" y="11"/>
            <a:ext cx="6659880" cy="6857989"/>
          </a:xfrm>
          <a:prstGeom prst="homePlate">
            <a:avLst>
              <a:gd name="adj" fmla="val 2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43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E5FDFD-10DE-74FC-8620-30766D7C7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7777" t="26535" r="34176" b="59233"/>
          <a:stretch/>
        </p:blipFill>
        <p:spPr bwMode="auto">
          <a:xfrm>
            <a:off x="4389081" y="1007764"/>
            <a:ext cx="3448500" cy="334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0123881-EC26-7550-1DDA-F5D60D56D620}"/>
              </a:ext>
            </a:extLst>
          </p:cNvPr>
          <p:cNvSpPr txBox="1">
            <a:spLocks/>
          </p:cNvSpPr>
          <p:nvPr/>
        </p:nvSpPr>
        <p:spPr>
          <a:xfrm>
            <a:off x="4389081" y="4354649"/>
            <a:ext cx="3448500" cy="1495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BC2548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Eunice Adjei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C2548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Jugaad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Leadership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Founder and Executive Director,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St. Cloud</a:t>
            </a:r>
          </a:p>
        </p:txBody>
      </p:sp>
      <p:pic>
        <p:nvPicPr>
          <p:cNvPr id="2" name="Picture 2" descr="Erin Schutte Wadzinski - QB Convene">
            <a:extLst>
              <a:ext uri="{FF2B5EF4-FFF2-40B4-BE49-F238E27FC236}">
                <a16:creationId xmlns:a16="http://schemas.microsoft.com/office/drawing/2014/main" id="{1FF60363-8DA7-B770-9703-0FF02E15F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7763" r="13350" b="16845"/>
          <a:stretch/>
        </p:blipFill>
        <p:spPr bwMode="auto">
          <a:xfrm>
            <a:off x="8210219" y="1007764"/>
            <a:ext cx="3448500" cy="33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9018832-79AD-6A8F-1781-9CC9200AD45A}"/>
              </a:ext>
            </a:extLst>
          </p:cNvPr>
          <p:cNvSpPr txBox="1">
            <a:spLocks/>
          </p:cNvSpPr>
          <p:nvPr/>
        </p:nvSpPr>
        <p:spPr>
          <a:xfrm>
            <a:off x="8114842" y="4365015"/>
            <a:ext cx="3639254" cy="1210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buClr>
                <a:srgbClr val="BC2548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Erin Schutte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Wadzinski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2548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Kivu Immigration Law Founder/Owner,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Worthington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DB3C3FE-6DFF-DC98-1A65-F1264BAB4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1244" b="11244"/>
          <a:stretch/>
        </p:blipFill>
        <p:spPr bwMode="auto">
          <a:xfrm>
            <a:off x="567944" y="1007764"/>
            <a:ext cx="3448500" cy="33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2AF58F-DDDB-0613-20AD-450A080EF7DA}"/>
              </a:ext>
            </a:extLst>
          </p:cNvPr>
          <p:cNvSpPr txBox="1">
            <a:spLocks/>
          </p:cNvSpPr>
          <p:nvPr/>
        </p:nvSpPr>
        <p:spPr>
          <a:xfrm>
            <a:off x="457200" y="4351067"/>
            <a:ext cx="3639254" cy="1355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buClr>
                <a:srgbClr val="BC2548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Erik Torch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2548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Northland Foundation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Director of Grantmaking,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Duluth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F76DC-BEBD-7D09-7EE6-87F6C4BF5408}"/>
              </a:ext>
            </a:extLst>
          </p:cNvPr>
          <p:cNvSpPr txBox="1"/>
          <p:nvPr/>
        </p:nvSpPr>
        <p:spPr>
          <a:xfrm>
            <a:off x="7715250" y="542925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3700" b="1" i="0">
              <a:solidFill>
                <a:srgbClr val="BD2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AB8F61-E45D-BA5B-162F-9ACCF71DA961}"/>
              </a:ext>
            </a:extLst>
          </p:cNvPr>
          <p:cNvGrpSpPr/>
          <p:nvPr/>
        </p:nvGrpSpPr>
        <p:grpSpPr>
          <a:xfrm>
            <a:off x="567944" y="331980"/>
            <a:ext cx="11090775" cy="638698"/>
            <a:chOff x="567944" y="331980"/>
            <a:chExt cx="11090775" cy="6386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9E88D0-43EB-37FB-FCA7-1FB391947758}"/>
                </a:ext>
              </a:extLst>
            </p:cNvPr>
            <p:cNvSpPr txBox="1"/>
            <p:nvPr/>
          </p:nvSpPr>
          <p:spPr>
            <a:xfrm>
              <a:off x="1246597" y="331980"/>
              <a:ext cx="9698806" cy="638698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candiaWeb"/>
                  <a:ea typeface="+mn-ea"/>
                  <a:cs typeface="+mn-cs"/>
                </a:rPr>
                <a:t>North to South: A Landscape of Opportunity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C1A73F-130B-CF14-8486-DAC6789528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944" y="617039"/>
              <a:ext cx="16609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E63D8AC-91D0-D09B-C781-69A9A156BA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9810" y="617039"/>
              <a:ext cx="17489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6206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2370383B-C48C-D2E0-B694-36984EAEE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997" y="0"/>
            <a:ext cx="5660005" cy="6217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1F6021-9437-DD55-CB17-65404FBB87FF}"/>
              </a:ext>
            </a:extLst>
          </p:cNvPr>
          <p:cNvSpPr txBox="1"/>
          <p:nvPr/>
        </p:nvSpPr>
        <p:spPr>
          <a:xfrm>
            <a:off x="1365504" y="3145536"/>
            <a:ext cx="3230880" cy="9753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Tribal Nations</a:t>
            </a:r>
          </a:p>
        </p:txBody>
      </p:sp>
    </p:spTree>
    <p:extLst>
      <p:ext uri="{BB962C8B-B14F-4D97-AF65-F5344CB8AC3E}">
        <p14:creationId xmlns:p14="http://schemas.microsoft.com/office/powerpoint/2010/main" val="1386622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aada'ookiing: 2022 Mission Award winner for Responsive Philanthropy">
            <a:hlinkClick r:id="" action="ppaction://media"/>
            <a:extLst>
              <a:ext uri="{FF2B5EF4-FFF2-40B4-BE49-F238E27FC236}">
                <a16:creationId xmlns:a16="http://schemas.microsoft.com/office/drawing/2014/main" id="{0E48E4EC-7C49-C657-892E-4615276F5B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6442" y="304800"/>
            <a:ext cx="11061678" cy="62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8C0CB0D-65BF-205B-F1C6-5F3C2E7B3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996" y="0"/>
            <a:ext cx="5660005" cy="6217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ADAC4F-7D60-08F0-C15B-F392EAFF5666}"/>
              </a:ext>
            </a:extLst>
          </p:cNvPr>
          <p:cNvSpPr txBox="1"/>
          <p:nvPr/>
        </p:nvSpPr>
        <p:spPr>
          <a:xfrm>
            <a:off x="5646353" y="3816096"/>
            <a:ext cx="3230880" cy="9753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Saint 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69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2454493-8E75-EDE3-23B0-8FB68ABEC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997" y="-3048"/>
            <a:ext cx="5660005" cy="6217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5E882B-71D4-017B-C91A-FC0CB040B67A}"/>
              </a:ext>
            </a:extLst>
          </p:cNvPr>
          <p:cNvSpPr txBox="1"/>
          <p:nvPr/>
        </p:nvSpPr>
        <p:spPr>
          <a:xfrm>
            <a:off x="4632960" y="5254752"/>
            <a:ext cx="3230880" cy="9753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Worthington</a:t>
            </a:r>
          </a:p>
        </p:txBody>
      </p:sp>
    </p:spTree>
    <p:extLst>
      <p:ext uri="{BB962C8B-B14F-4D97-AF65-F5344CB8AC3E}">
        <p14:creationId xmlns:p14="http://schemas.microsoft.com/office/powerpoint/2010/main" val="1830635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06074-A848-A0F0-1E0A-0EE7772A7F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300296"/>
            <a:ext cx="12192000" cy="1236132"/>
          </a:xfrm>
        </p:spPr>
        <p:txBody>
          <a:bodyPr/>
          <a:lstStyle/>
          <a:p>
            <a:r>
              <a:rPr lang="en-US" sz="7200"/>
              <a:t>Questions for Us?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9F7C-8859-9C9A-7FDB-377306EDD123}"/>
              </a:ext>
            </a:extLst>
          </p:cNvPr>
          <p:cNvSpPr txBox="1"/>
          <p:nvPr/>
        </p:nvSpPr>
        <p:spPr>
          <a:xfrm>
            <a:off x="1561605" y="3716977"/>
            <a:ext cx="9068790" cy="866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3600" i="0">
                <a:solidFill>
                  <a:srgbClr val="959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 Next: We have some questions for you!)</a:t>
            </a:r>
          </a:p>
        </p:txBody>
      </p:sp>
    </p:spTree>
    <p:extLst>
      <p:ext uri="{BB962C8B-B14F-4D97-AF65-F5344CB8AC3E}">
        <p14:creationId xmlns:p14="http://schemas.microsoft.com/office/powerpoint/2010/main" val="116832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C2920-4F49-E21D-66FF-4578B67751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52465" y="522956"/>
            <a:ext cx="4258613" cy="4895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D2A18-CAB9-67E1-09B0-7B79D9338C19}"/>
              </a:ext>
            </a:extLst>
          </p:cNvPr>
          <p:cNvSpPr txBox="1"/>
          <p:nvPr/>
        </p:nvSpPr>
        <p:spPr>
          <a:xfrm>
            <a:off x="596912" y="2684379"/>
            <a:ext cx="7056962" cy="27339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i="0">
                <a:latin typeface="Arial" panose="020B0604020202020204" pitchFamily="34" charset="0"/>
                <a:cs typeface="Arial" panose="020B0604020202020204" pitchFamily="34" charset="0"/>
              </a:rPr>
              <a:t>Initiative Foundation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0">
                <a:latin typeface="Arial" panose="020B0604020202020204" pitchFamily="34" charset="0"/>
                <a:cs typeface="Arial" panose="020B0604020202020204" pitchFamily="34" charset="0"/>
              </a:rPr>
              <a:t>Northland Foundation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Northwest Initiative Foundation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0">
                <a:latin typeface="Arial" panose="020B0604020202020204" pitchFamily="34" charset="0"/>
                <a:cs typeface="Arial" panose="020B0604020202020204" pitchFamily="34" charset="0"/>
              </a:rPr>
              <a:t>Southern Minnesota Initiative Foundation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Southwest Initiative Foundation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West Central Initiative</a:t>
            </a:r>
            <a:endParaRPr lang="en-US" sz="280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3E28873-7F3E-1D5F-72F8-312D1B6DA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12" y="576625"/>
            <a:ext cx="48895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12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03A964A-3C18-BDD4-23CC-B0E3253F16EE}"/>
              </a:ext>
            </a:extLst>
          </p:cNvPr>
          <p:cNvSpPr txBox="1">
            <a:spLocks/>
          </p:cNvSpPr>
          <p:nvPr/>
        </p:nvSpPr>
        <p:spPr>
          <a:xfrm>
            <a:off x="3468881" y="576942"/>
            <a:ext cx="5254237" cy="1210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BC2548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Table Talk Time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4E55FA-D23E-375F-3031-07FB3EFCC4E6}"/>
              </a:ext>
            </a:extLst>
          </p:cNvPr>
          <p:cNvSpPr txBox="1">
            <a:spLocks/>
          </p:cNvSpPr>
          <p:nvPr/>
        </p:nvSpPr>
        <p:spPr>
          <a:xfrm>
            <a:off x="1238475" y="2381301"/>
            <a:ext cx="9715047" cy="2095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C2548"/>
              </a:buClr>
              <a:buSzPct val="110000"/>
              <a:buNone/>
              <a:tabLst/>
              <a:defRPr/>
            </a:pP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US" sz="36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eflect &amp; Connect: </a:t>
            </a:r>
            <a:r>
              <a:rPr lang="en-US" sz="36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are the barriers your organization faces and what opportunities do you see to grow your work in Greater Minnesota?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6B0010-1547-E2DB-36EB-4C803BA58E2F}"/>
              </a:ext>
            </a:extLst>
          </p:cNvPr>
          <p:cNvCxnSpPr>
            <a:cxnSpLocks/>
          </p:cNvCxnSpPr>
          <p:nvPr/>
        </p:nvCxnSpPr>
        <p:spPr>
          <a:xfrm flipH="1">
            <a:off x="544193" y="1080177"/>
            <a:ext cx="2745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6502D1-DC98-DDBA-670E-FE10EA8DB97D}"/>
              </a:ext>
            </a:extLst>
          </p:cNvPr>
          <p:cNvCxnSpPr>
            <a:cxnSpLocks/>
          </p:cNvCxnSpPr>
          <p:nvPr/>
        </p:nvCxnSpPr>
        <p:spPr>
          <a:xfrm flipH="1">
            <a:off x="8858992" y="1080177"/>
            <a:ext cx="26787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048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03A964A-3C18-BDD4-23CC-B0E3253F16EE}"/>
              </a:ext>
            </a:extLst>
          </p:cNvPr>
          <p:cNvSpPr txBox="1">
            <a:spLocks/>
          </p:cNvSpPr>
          <p:nvPr/>
        </p:nvSpPr>
        <p:spPr>
          <a:xfrm>
            <a:off x="3468881" y="576942"/>
            <a:ext cx="5254237" cy="1210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BC2548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Table Talk Time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4E55FA-D23E-375F-3031-07FB3EFCC4E6}"/>
              </a:ext>
            </a:extLst>
          </p:cNvPr>
          <p:cNvSpPr txBox="1">
            <a:spLocks/>
          </p:cNvSpPr>
          <p:nvPr/>
        </p:nvSpPr>
        <p:spPr>
          <a:xfrm>
            <a:off x="1238475" y="2381301"/>
            <a:ext cx="9715047" cy="2095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C2548"/>
              </a:buClr>
              <a:buSzPct val="110000"/>
              <a:buNone/>
              <a:tabLst/>
              <a:defRPr/>
            </a:pP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Actions &amp; Tactics</a:t>
            </a:r>
            <a:r>
              <a:rPr lang="en-US" sz="36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36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are some action steps you can take back to your organization today that will influence change tomorrow?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6B0010-1547-E2DB-36EB-4C803BA58E2F}"/>
              </a:ext>
            </a:extLst>
          </p:cNvPr>
          <p:cNvCxnSpPr>
            <a:cxnSpLocks/>
          </p:cNvCxnSpPr>
          <p:nvPr/>
        </p:nvCxnSpPr>
        <p:spPr>
          <a:xfrm flipH="1">
            <a:off x="544193" y="1080177"/>
            <a:ext cx="2745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6502D1-DC98-DDBA-670E-FE10EA8DB97D}"/>
              </a:ext>
            </a:extLst>
          </p:cNvPr>
          <p:cNvCxnSpPr>
            <a:cxnSpLocks/>
          </p:cNvCxnSpPr>
          <p:nvPr/>
        </p:nvCxnSpPr>
        <p:spPr>
          <a:xfrm flipH="1">
            <a:off x="8858992" y="1080177"/>
            <a:ext cx="26787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867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E05F0A-F1CD-B541-B813-08ABDE79A0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765" y="320634"/>
            <a:ext cx="11374712" cy="1147430"/>
          </a:xfrm>
        </p:spPr>
        <p:txBody>
          <a:bodyPr/>
          <a:lstStyle/>
          <a:p>
            <a:r>
              <a:rPr lang="en-US"/>
              <a:t>Opportunity Recap &amp; Key Insights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6B06E-B1DE-5245-8084-195CFE7A04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4827" y="2055187"/>
            <a:ext cx="9141687" cy="3423441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5000000000000000000" pitchFamily="2" charset="2"/>
              <a:buChar char="•"/>
            </a:pPr>
            <a:r>
              <a:rPr lang="en-US">
                <a:latin typeface="Arial"/>
                <a:cs typeface="Arial"/>
              </a:rPr>
              <a:t>In-state giving reflects a gap relative to population distribution, and this presents several opportunities – on any interest area, and especially political polarization and racial disparities.</a:t>
            </a: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Our sector is uniquely positioned to make change.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Lots of partners like those you've met today would love to help you explore actions steps.</a:t>
            </a: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MCF is taking a leadership role in response to high interest among members. Contact Susie or Paul.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68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FB7B05-7CBC-C495-518A-C040DD45C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720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D160E-7361-E96B-C734-523EA8AB65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0300" y="2218265"/>
            <a:ext cx="9931400" cy="3657603"/>
          </a:xfrm>
        </p:spPr>
        <p:txBody>
          <a:bodyPr lIns="91440" tIns="45720" rIns="91440" bIns="45720" anchor="ctr"/>
          <a:lstStyle/>
          <a:p>
            <a:r>
              <a:rPr lang="en-US" sz="3600" b="1"/>
              <a:t>Kara </a:t>
            </a:r>
            <a:r>
              <a:rPr lang="en-US" sz="3600" b="1" err="1"/>
              <a:t>Inae</a:t>
            </a:r>
            <a:r>
              <a:rPr lang="en-US" sz="3600" b="1"/>
              <a:t> Carlisle</a:t>
            </a:r>
          </a:p>
          <a:p>
            <a:r>
              <a:rPr lang="en-US">
                <a:hlinkClick r:id="rId2"/>
              </a:rPr>
              <a:t>kcarlisle@mcknight.org</a:t>
            </a:r>
            <a:endParaRPr lang="en-US"/>
          </a:p>
          <a:p>
            <a:r>
              <a:rPr lang="en-US" sz="3600" b="1"/>
              <a:t>Matt Varilek</a:t>
            </a:r>
          </a:p>
          <a:p>
            <a:r>
              <a:rPr lang="en-US">
                <a:hlinkClick r:id="rId3"/>
              </a:rPr>
              <a:t>mvarilek@ifound.org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8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7A23D1-062C-6F81-26AB-E9178CCE9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22" y="-1"/>
            <a:ext cx="2908092" cy="3429003"/>
          </a:xfrm>
        </p:spPr>
        <p:txBody>
          <a:bodyPr/>
          <a:lstStyle/>
          <a:p>
            <a:r>
              <a:rPr lang="en-US"/>
              <a:t>An Analysis of Foundation Giving</a:t>
            </a:r>
          </a:p>
        </p:txBody>
      </p:sp>
      <p:pic>
        <p:nvPicPr>
          <p:cNvPr id="6" name="Picture 5" descr="A book on the grass&#10;&#10;Description automatically generated with low confidence">
            <a:extLst>
              <a:ext uri="{FF2B5EF4-FFF2-40B4-BE49-F238E27FC236}">
                <a16:creationId xmlns:a16="http://schemas.microsoft.com/office/drawing/2014/main" id="{62955F27-1F47-E612-1753-BB1696816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85" b="12101"/>
          <a:stretch/>
        </p:blipFill>
        <p:spPr>
          <a:xfrm>
            <a:off x="3531488" y="259610"/>
            <a:ext cx="8040919" cy="5849627"/>
          </a:xfrm>
          <a:prstGeom prst="rect">
            <a:avLst/>
          </a:prstGeom>
          <a:effectLst>
            <a:outerShdw blurRad="190500" dist="1905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974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990A81-7CB9-C89C-707B-5B07B518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26" y="134090"/>
            <a:ext cx="11444748" cy="592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6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91EE9604-C222-D117-6532-0B53DEFEA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7"/>
          <a:stretch/>
        </p:blipFill>
        <p:spPr>
          <a:xfrm>
            <a:off x="93517" y="1280160"/>
            <a:ext cx="11374582" cy="4869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D70A5-558E-A33E-D0FC-3902DF24EA0E}"/>
              </a:ext>
            </a:extLst>
          </p:cNvPr>
          <p:cNvSpPr txBox="1"/>
          <p:nvPr/>
        </p:nvSpPr>
        <p:spPr>
          <a:xfrm>
            <a:off x="737038" y="683172"/>
            <a:ext cx="5065986" cy="39939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b="1" i="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Charitable Giving by Organization Type,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7221F-0BC9-2C5F-33BA-D2009C58826E}"/>
              </a:ext>
            </a:extLst>
          </p:cNvPr>
          <p:cNvSpPr txBox="1"/>
          <p:nvPr/>
        </p:nvSpPr>
        <p:spPr>
          <a:xfrm>
            <a:off x="6769607" y="683172"/>
            <a:ext cx="5065986" cy="39939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b="1" i="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5 Largest Givers + Amounts in Minnesota</a:t>
            </a:r>
          </a:p>
        </p:txBody>
      </p:sp>
    </p:spTree>
    <p:extLst>
      <p:ext uri="{BB962C8B-B14F-4D97-AF65-F5344CB8AC3E}">
        <p14:creationId xmlns:p14="http://schemas.microsoft.com/office/powerpoint/2010/main" val="423825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D925C-5306-3C01-3234-20D92BE0CA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9699" y="959369"/>
            <a:ext cx="11093241" cy="44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2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0779496-CF22-459F-A7EB-C44760483D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962619"/>
              </p:ext>
            </p:extLst>
          </p:nvPr>
        </p:nvGraphicFramePr>
        <p:xfrm>
          <a:off x="1048512" y="414528"/>
          <a:ext cx="10082784" cy="554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896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FC95B83-D4D8-045D-CB40-E50B2EEA4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18896"/>
              </p:ext>
            </p:extLst>
          </p:nvPr>
        </p:nvGraphicFramePr>
        <p:xfrm>
          <a:off x="863600" y="423333"/>
          <a:ext cx="10515600" cy="5604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329E717-3F42-1B0F-1A59-B140452E66E2}"/>
              </a:ext>
            </a:extLst>
          </p:cNvPr>
          <p:cNvSpPr txBox="1"/>
          <p:nvPr/>
        </p:nvSpPr>
        <p:spPr>
          <a:xfrm>
            <a:off x="8540595" y="2403086"/>
            <a:ext cx="2787805" cy="22079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2000" b="1" i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Cities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Seven-county metropolitan area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600" i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Minnesota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80-county region outside of the Twin Cities metropolitan area</a:t>
            </a:r>
          </a:p>
        </p:txBody>
      </p:sp>
    </p:spTree>
    <p:extLst>
      <p:ext uri="{BB962C8B-B14F-4D97-AF65-F5344CB8AC3E}">
        <p14:creationId xmlns:p14="http://schemas.microsoft.com/office/powerpoint/2010/main" val="351070937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Initiative Foundation Color Palette">
      <a:dk1>
        <a:srgbClr val="000000"/>
      </a:dk1>
      <a:lt1>
        <a:srgbClr val="FFFFFF"/>
      </a:lt1>
      <a:dk2>
        <a:srgbClr val="454545"/>
      </a:dk2>
      <a:lt2>
        <a:srgbClr val="E0E0E0"/>
      </a:lt2>
      <a:accent1>
        <a:srgbClr val="BC2548"/>
      </a:accent1>
      <a:accent2>
        <a:srgbClr val="8CC13F"/>
      </a:accent2>
      <a:accent3>
        <a:srgbClr val="E4702A"/>
      </a:accent3>
      <a:accent4>
        <a:srgbClr val="009FBF"/>
      </a:accent4>
      <a:accent5>
        <a:srgbClr val="595959"/>
      </a:accent5>
      <a:accent6>
        <a:srgbClr val="F6F6F6"/>
      </a:accent6>
      <a:hlink>
        <a:srgbClr val="BC2548"/>
      </a:hlink>
      <a:folHlink>
        <a:srgbClr val="59595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>
    <a:txDef>
      <a:spPr/>
      <a:bodyPr vert="horz" lIns="0" tIns="0" rIns="0" bIns="0" rtlCol="0" anchor="t" anchorCtr="0">
        <a:noAutofit/>
      </a:bodyPr>
      <a:lstStyle>
        <a:defPPr algn="l">
          <a:defRPr sz="3700" b="1" i="0" dirty="0" smtClean="0">
            <a:solidFill>
              <a:srgbClr val="BD2549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F_PPT_Template_2018" id="{5C9E7D4A-DC61-B747-AEA0-C954AB438460}" vid="{EA928717-B3AF-AB42-B736-6AD4C2FB3519}"/>
    </a:ext>
  </a:extLst>
</a:theme>
</file>

<file path=ppt/theme/theme2.xml><?xml version="1.0" encoding="utf-8"?>
<a:theme xmlns:a="http://schemas.openxmlformats.org/drawingml/2006/main" name="1_Atlas">
  <a:themeElements>
    <a:clrScheme name="Initiative Foundation Color Palette">
      <a:dk1>
        <a:srgbClr val="000000"/>
      </a:dk1>
      <a:lt1>
        <a:srgbClr val="FFFFFF"/>
      </a:lt1>
      <a:dk2>
        <a:srgbClr val="454545"/>
      </a:dk2>
      <a:lt2>
        <a:srgbClr val="E0E0E0"/>
      </a:lt2>
      <a:accent1>
        <a:srgbClr val="BC2548"/>
      </a:accent1>
      <a:accent2>
        <a:srgbClr val="8CC13F"/>
      </a:accent2>
      <a:accent3>
        <a:srgbClr val="E4702A"/>
      </a:accent3>
      <a:accent4>
        <a:srgbClr val="009FBF"/>
      </a:accent4>
      <a:accent5>
        <a:srgbClr val="595959"/>
      </a:accent5>
      <a:accent6>
        <a:srgbClr val="F6F6F6"/>
      </a:accent6>
      <a:hlink>
        <a:srgbClr val="BC2548"/>
      </a:hlink>
      <a:folHlink>
        <a:srgbClr val="59595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>
    <a:txDef>
      <a:spPr/>
      <a:bodyPr vert="horz" lIns="0" tIns="0" rIns="0" bIns="0" rtlCol="0" anchor="t" anchorCtr="0">
        <a:noAutofit/>
      </a:bodyPr>
      <a:lstStyle>
        <a:defPPr algn="l">
          <a:defRPr sz="3700" b="1" i="0" dirty="0" smtClean="0">
            <a:solidFill>
              <a:srgbClr val="BD2549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F_PPT_Template_2018" id="{5C9E7D4A-DC61-B747-AEA0-C954AB438460}" vid="{EA928717-B3AF-AB42-B736-6AD4C2FB35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91B082A804E4F81A87A6EA6152B69" ma:contentTypeVersion="16" ma:contentTypeDescription="Create a new document." ma:contentTypeScope="" ma:versionID="331a7440acd4657fe9312578a51a17ec">
  <xsd:schema xmlns:xsd="http://www.w3.org/2001/XMLSchema" xmlns:xs="http://www.w3.org/2001/XMLSchema" xmlns:p="http://schemas.microsoft.com/office/2006/metadata/properties" xmlns:ns2="4d30e00c-f50b-430a-92c6-a2068b5a18c0" xmlns:ns3="f44d672d-b6a2-427b-81de-fe79010b410b" targetNamespace="http://schemas.microsoft.com/office/2006/metadata/properties" ma:root="true" ma:fieldsID="712110c732fbe51fd6574ec9bbedce91" ns2:_="" ns3:_="">
    <xsd:import namespace="4d30e00c-f50b-430a-92c6-a2068b5a18c0"/>
    <xsd:import namespace="f44d672d-b6a2-427b-81de-fe79010b41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0e00c-f50b-430a-92c6-a2068b5a18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a514b64-86f0-4976-a013-a9d4e1a1a4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d672d-b6a2-427b-81de-fe79010b410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37337cd-d6a7-4c78-86c6-f270211f243a}" ma:internalName="TaxCatchAll" ma:showField="CatchAllData" ma:web="f44d672d-b6a2-427b-81de-fe79010b41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B9D709-C1E3-49D1-A911-46A8BC146D95}"/>
</file>

<file path=customXml/itemProps2.xml><?xml version="1.0" encoding="utf-8"?>
<ds:datastoreItem xmlns:ds="http://schemas.openxmlformats.org/officeDocument/2006/customXml" ds:itemID="{5861CC47-E682-4A6E-BCF9-D1016752898B}"/>
</file>

<file path=docProps/app.xml><?xml version="1.0" encoding="utf-8"?>
<Properties xmlns="http://schemas.openxmlformats.org/officeDocument/2006/extended-properties" xmlns:vt="http://schemas.openxmlformats.org/officeDocument/2006/docPropsVTypes">
  <Template>IF_PPT_Template_2018 (1)</Template>
  <TotalTime>29</TotalTime>
  <Words>678</Words>
  <Application>Microsoft Office PowerPoint</Application>
  <PresentationFormat>Widescreen</PresentationFormat>
  <Paragraphs>96</Paragraphs>
  <Slides>33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Arial,Sans-Serif</vt:lpstr>
      <vt:lpstr>Calibri</vt:lpstr>
      <vt:lpstr>Helvetica</vt:lpstr>
      <vt:lpstr>ScandiaWeb</vt:lpstr>
      <vt:lpstr>Wingdings</vt:lpstr>
      <vt:lpstr>Atlas</vt:lpstr>
      <vt:lpstr>1_Atlas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Norgren</dc:creator>
  <cp:lastModifiedBy>Joshua Vang</cp:lastModifiedBy>
  <cp:revision>12</cp:revision>
  <dcterms:created xsi:type="dcterms:W3CDTF">2018-07-06T14:40:00Z</dcterms:created>
  <dcterms:modified xsi:type="dcterms:W3CDTF">2023-02-07T19:55:10Z</dcterms:modified>
</cp:coreProperties>
</file>